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715" r:id="rId2"/>
  </p:sldMasterIdLst>
  <p:notesMasterIdLst>
    <p:notesMasterId r:id="rId23"/>
  </p:notesMasterIdLst>
  <p:handoutMasterIdLst>
    <p:handoutMasterId r:id="rId24"/>
  </p:handoutMasterIdLst>
  <p:sldIdLst>
    <p:sldId id="319" r:id="rId3"/>
    <p:sldId id="336" r:id="rId4"/>
    <p:sldId id="343" r:id="rId5"/>
    <p:sldId id="344" r:id="rId6"/>
    <p:sldId id="346" r:id="rId7"/>
    <p:sldId id="345" r:id="rId8"/>
    <p:sldId id="349" r:id="rId9"/>
    <p:sldId id="347" r:id="rId10"/>
    <p:sldId id="348" r:id="rId11"/>
    <p:sldId id="350" r:id="rId12"/>
    <p:sldId id="351" r:id="rId13"/>
    <p:sldId id="352" r:id="rId14"/>
    <p:sldId id="353" r:id="rId15"/>
    <p:sldId id="354" r:id="rId16"/>
    <p:sldId id="355" r:id="rId17"/>
    <p:sldId id="356" r:id="rId18"/>
    <p:sldId id="357" r:id="rId19"/>
    <p:sldId id="358" r:id="rId20"/>
    <p:sldId id="359" r:id="rId21"/>
    <p:sldId id="360" r:id="rId22"/>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024" autoAdjust="0"/>
  </p:normalViewPr>
  <p:slideViewPr>
    <p:cSldViewPr>
      <p:cViewPr varScale="1">
        <p:scale>
          <a:sx n="87" d="100"/>
          <a:sy n="87" d="100"/>
        </p:scale>
        <p:origin x="-165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8/8/12</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8/8/12</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Drag picture to placeholder or click icon to add</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8/8/12</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8/8/12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CB2EC6F-6501-4E04-BD6C-A8A6CABB2C5B}" type="datetimeFigureOut">
              <a:rPr lang="en-US" smtClean="0"/>
              <a:pPr/>
              <a:t>8/8/12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3B0023-0CED-47F7-85AE-654F0B232C2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8/8/12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8" name="Footer Placeholder 7"/>
          <p:cNvSpPr>
            <a:spLocks noGrp="1"/>
          </p:cNvSpPr>
          <p:nvPr>
            <p:ph type="ftr" sz="quarter" idx="11"/>
          </p:nvPr>
        </p:nvSpPr>
        <p:spPr/>
        <p:txBody>
          <a:bodyPr/>
          <a:lstStyle/>
          <a:p>
            <a:pPr algn="ctr"/>
            <a:endParaRPr lang="en-US" sz="1200" dirty="0">
              <a:solidFill>
                <a:schemeClr val="tx2"/>
              </a:solidFill>
            </a:endParaRPr>
          </a:p>
        </p:txBody>
      </p:sp>
      <p:sp>
        <p:nvSpPr>
          <p:cNvPr id="9" name="Slide Number Placeholder 8"/>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4" name="Footer Placeholder 3"/>
          <p:cNvSpPr>
            <a:spLocks noGrp="1"/>
          </p:cNvSpPr>
          <p:nvPr>
            <p:ph type="ftr" sz="quarter" idx="11"/>
          </p:nvPr>
        </p:nvSpPr>
        <p:spPr/>
        <p:txBody>
          <a:bodyPr/>
          <a:lstStyle/>
          <a:p>
            <a:pPr algn="ctr"/>
            <a:endParaRPr lang="en-US" sz="1200" dirty="0">
              <a:solidFill>
                <a:schemeClr val="tx2"/>
              </a:solidFill>
            </a:endParaRPr>
          </a:p>
        </p:txBody>
      </p:sp>
      <p:sp>
        <p:nvSpPr>
          <p:cNvPr id="5" name="Slide Number Placeholder 4"/>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t>8/8/12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Drag picture to placeholder or click icon to add</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8/8/12</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30C84A2-23CF-44F5-B813-5187ED5C7D1C}" type="datetimeFigureOut">
              <a:rPr lang="en-US" sz="1200" smtClean="0">
                <a:solidFill>
                  <a:schemeClr val="tx2"/>
                </a:solidFill>
              </a:rPr>
              <a:pPr/>
              <a:t>8/8/12</a:t>
            </a:fld>
            <a:endParaRPr lang="en-US" sz="1200" dirty="0">
              <a:solidFill>
                <a:schemeClr val="tx2"/>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lgn="ctr"/>
            <a:endParaRPr lang="en-US" sz="1200" dirty="0">
              <a:solidFill>
                <a:schemeClr val="tx2"/>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notesSlide" Target="../notesSlides/notesSlide10.xml"/><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jpeg"/><Relationship Id="rId8"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3.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image" Target="../media/image18.gif"/><Relationship Id="rId5" Type="http://schemas.openxmlformats.org/officeDocument/2006/relationships/image" Target="../media/image3.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3.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image" Target="../media/image21.gif"/><Relationship Id="rId5" Type="http://schemas.openxmlformats.org/officeDocument/2006/relationships/image" Target="../media/image3.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3.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3.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image" Target="../media/image30.png"/><Relationship Id="rId5" Type="http://schemas.openxmlformats.org/officeDocument/2006/relationships/image" Target="../media/image3.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9" Type="http://schemas.openxmlformats.org/officeDocument/2006/relationships/hyperlink" Target="http://www.toysofanothertime.com/images2/stick%20figure2.JPG" TargetMode="External"/><Relationship Id="rId20" Type="http://schemas.openxmlformats.org/officeDocument/2006/relationships/image" Target="../media/image3.png"/><Relationship Id="rId10" Type="http://schemas.openxmlformats.org/officeDocument/2006/relationships/hyperlink" Target="http://static.flickr.com/58/153233393_af843cd51f.jpg" TargetMode="External"/><Relationship Id="rId11" Type="http://schemas.openxmlformats.org/officeDocument/2006/relationships/hyperlink" Target="http://www.playbigonlinemarketing.com/wp-content/uploads/2012/05/stick_figure_presenter_display_400_clr.png" TargetMode="External"/><Relationship Id="rId12" Type="http://schemas.openxmlformats.org/officeDocument/2006/relationships/hyperlink" Target="http://4.bp.blogspot.com/_XCfuicHRoCE/TCIowC7j__I/AAAAAAAAABw/gV59LDk8Oq8/s1600/br2.jpg" TargetMode="External"/><Relationship Id="rId13" Type="http://schemas.openxmlformats.org/officeDocument/2006/relationships/hyperlink" Target="http://practicalandrogyny.com/wp-content/uploads/2011/04/transgender_no_entry.png" TargetMode="External"/><Relationship Id="rId14" Type="http://schemas.openxmlformats.org/officeDocument/2006/relationships/hyperlink" Target="http://1.bp.blogspot.com/--OGRLkcoWaE/TmDs2dANIvI/AAAAAAAADhk/V6eE1BxJ7Cw/s1600/6a00d834520aaa69e20105352c4f3d970c-800wi.jpg" TargetMode="External"/><Relationship Id="rId15" Type="http://schemas.openxmlformats.org/officeDocument/2006/relationships/hyperlink" Target="http://hearingelmo.files.wordpress.com/2011/05/stick_figure_pic.jpg" TargetMode="External"/><Relationship Id="rId16" Type="http://schemas.openxmlformats.org/officeDocument/2006/relationships/hyperlink" Target="http://sas.guidespot.com/bundles/guides_9e/assets/widget_cryW_O1cHpCi60Iy4dVpRw.jpg" TargetMode="External"/><Relationship Id="rId17" Type="http://schemas.openxmlformats.org/officeDocument/2006/relationships/hyperlink" Target="http://garneringchange.files.wordpress.com/2010/01/confused.jpg" TargetMode="External"/><Relationship Id="rId18" Type="http://schemas.openxmlformats.org/officeDocument/2006/relationships/hyperlink" Target="http://ciphermagazine.com/blog/wp-content/uploads/2011/12/LGBT.jpg" TargetMode="External"/><Relationship Id="rId19" Type="http://schemas.openxmlformats.org/officeDocument/2006/relationships/hyperlink" Target="http://albafigueroa.com/wp-content/uploads/2010/12/stick_figure_drawing_people_leader_400_clr.png" TargetMode="External"/><Relationship Id="rId1" Type="http://schemas.microsoft.com/office/2007/relationships/media" Target="../media/media19.wav"/><Relationship Id="rId2" Type="http://schemas.openxmlformats.org/officeDocument/2006/relationships/audio" Target="../media/media19.wav"/><Relationship Id="rId3" Type="http://schemas.openxmlformats.org/officeDocument/2006/relationships/slideLayout" Target="../slideLayouts/slideLayout29.xml"/><Relationship Id="rId4" Type="http://schemas.openxmlformats.org/officeDocument/2006/relationships/hyperlink" Target="http://cornellsun.com/files/images/irene-stick-figures.preview.jpg" TargetMode="External"/><Relationship Id="rId5" Type="http://schemas.openxmlformats.org/officeDocument/2006/relationships/hyperlink" Target="http://leavinglaw.files.wordpress.com/2010/10/stick-figure-depressed.jpg" TargetMode="External"/><Relationship Id="rId6" Type="http://schemas.openxmlformats.org/officeDocument/2006/relationships/hyperlink" Target="http://www.nassaulibrary.org/centreblog/stick%20figures.gif" TargetMode="External"/><Relationship Id="rId7" Type="http://schemas.openxmlformats.org/officeDocument/2006/relationships/hyperlink" Target="http://www.ckw.ac.th/ckwschool/freeware/program/school.discovery.com_clipart_/school.discovery.com/clipart/images/stk-fgr5.gif" TargetMode="External"/><Relationship Id="rId8" Type="http://schemas.openxmlformats.org/officeDocument/2006/relationships/hyperlink" Target="http://www.globalnerdy.com/wordpress/wp-content/uploads/2009/05/breaking-desktop-chain.jp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xml"/><Relationship Id="rId5" Type="http://schemas.openxmlformats.org/officeDocument/2006/relationships/image" Target="../media/image4.jpeg"/><Relationship Id="rId6"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11" Type="http://schemas.openxmlformats.org/officeDocument/2006/relationships/hyperlink" Target="http://www.schoollibraryjournal.com/articles/images/SLJ/20090817/aclu.jpg" TargetMode="External"/><Relationship Id="rId12" Type="http://schemas.openxmlformats.org/officeDocument/2006/relationships/hyperlink" Target="http://nursingcrib.com/wp-content/uploads/online-learning.jpg?9d7bd4" TargetMode="External"/><Relationship Id="rId13" Type="http://schemas.openxmlformats.org/officeDocument/2006/relationships/hyperlink" Target="http://reactimg.com/images/14.jpg" TargetMode="External"/><Relationship Id="rId14" Type="http://schemas.openxmlformats.org/officeDocument/2006/relationships/hyperlink" Target="http://l.thumbs.canstockphoto.com/canstock3524097.jpg" TargetMode="External"/><Relationship Id="rId15" Type="http://schemas.openxmlformats.org/officeDocument/2006/relationships/hyperlink" Target="http://www.prayerthoughts.com/prayerthoughts/Spiritual_Warfare/images/pt387_global_stick_figure_europe_africa_asia_400_wht%20copy-300.png" TargetMode="External"/><Relationship Id="rId16" Type="http://schemas.openxmlformats.org/officeDocument/2006/relationships/image" Target="../media/image3.png"/><Relationship Id="rId1" Type="http://schemas.microsoft.com/office/2007/relationships/media" Target="../media/media20.wav"/><Relationship Id="rId2" Type="http://schemas.openxmlformats.org/officeDocument/2006/relationships/audio" Target="../media/media20.wav"/><Relationship Id="rId3" Type="http://schemas.openxmlformats.org/officeDocument/2006/relationships/slideLayout" Target="../slideLayouts/slideLayout29.xml"/><Relationship Id="rId4" Type="http://schemas.openxmlformats.org/officeDocument/2006/relationships/hyperlink" Target="http://eusoqueriaestudar.files.wordpress.com/2011/06/wdys_stick_figures.jpg" TargetMode="External"/><Relationship Id="rId5" Type="http://schemas.openxmlformats.org/officeDocument/2006/relationships/hyperlink" Target="https://www.fairviewhs.org/system/photos/58/original/gsa.gif?1327383360" TargetMode="External"/><Relationship Id="rId6" Type="http://schemas.openxmlformats.org/officeDocument/2006/relationships/hyperlink" Target="http://us.cdn3.123rf.com/168nwm/michaeldb/michaeldb1008/michaeldb100800051/7615737-a-group-of-stick-figure-symbol-people-talk-in-social-media-speech-bubbles.jpg" TargetMode="External"/><Relationship Id="rId7" Type="http://schemas.openxmlformats.org/officeDocument/2006/relationships/hyperlink" Target="http://us.cdn4.123rf.com/168nwm/michaeldb/michaeldb0905/michaeldb090500001/4950302-gradient-blend-of-diverse-group-of-symbol-people-of-many-colors-hold-their-hands-up-in-a-ring.jpg" TargetMode="External"/><Relationship Id="rId8" Type="http://schemas.openxmlformats.org/officeDocument/2006/relationships/hyperlink" Target="http://us.cdn4.123rf.com/168nwm/michaeldb/michaeldb1011/michaeldb101100022/8220606-a-team-or-company-of-3d-stick-figure-symbol-people-connect-in-nodes-of-a-business-network-drawn-on-l.jpg" TargetMode="External"/><Relationship Id="rId9" Type="http://schemas.openxmlformats.org/officeDocument/2006/relationships/hyperlink" Target="http://visionhelp.files.wordpress.com/2011/01/stick_figure_working_laptop_desk.gif" TargetMode="External"/><Relationship Id="rId10" Type="http://schemas.openxmlformats.org/officeDocument/2006/relationships/hyperlink" Target="http://www.yalealumnimagazine.com/blog/wp-content/uploads/2011/02/Screen-shot-2011-02-24-at-10.38.34-AM.p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3.xml"/><Relationship Id="rId5" Type="http://schemas.openxmlformats.org/officeDocument/2006/relationships/image" Target="../media/image5.jpeg"/><Relationship Id="rId6"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4.xml"/><Relationship Id="rId5" Type="http://schemas.openxmlformats.org/officeDocument/2006/relationships/image" Target="../media/image6.gif"/><Relationship Id="rId6"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5.xml"/><Relationship Id="rId5" Type="http://schemas.openxmlformats.org/officeDocument/2006/relationships/image" Target="../media/image7.jpeg"/><Relationship Id="rId6"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6.xml"/><Relationship Id="rId5" Type="http://schemas.openxmlformats.org/officeDocument/2006/relationships/image" Target="../media/image8.gif"/><Relationship Id="rId6"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8.xml"/><Relationship Id="rId5" Type="http://schemas.openxmlformats.org/officeDocument/2006/relationships/image" Target="../media/image10.jpeg"/><Relationship Id="rId6"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9.xml"/><Relationship Id="rId5" Type="http://schemas.openxmlformats.org/officeDocument/2006/relationships/image" Target="../media/image11.jpeg"/><Relationship Id="rId6"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343400"/>
            <a:ext cx="9144000" cy="1143000"/>
          </a:xfrm>
        </p:spPr>
        <p:txBody>
          <a:bodyPr/>
          <a:lstStyle/>
          <a:p>
            <a:pPr marL="0" indent="0" algn="ctr">
              <a:buNone/>
            </a:pPr>
            <a:r>
              <a:rPr lang="en-US" sz="4000" dirty="0" smtClean="0"/>
              <a:t>Community</a:t>
            </a:r>
            <a:r>
              <a:rPr lang="en-US" sz="4000" dirty="0"/>
              <a:t>-</a:t>
            </a:r>
            <a:r>
              <a:rPr lang="en-US" sz="4000" dirty="0" smtClean="0"/>
              <a:t>Building for LGBTQ Youth</a:t>
            </a:r>
            <a:endParaRPr lang="en-US" sz="4000" dirty="0"/>
          </a:p>
        </p:txBody>
      </p:sp>
      <p:sp>
        <p:nvSpPr>
          <p:cNvPr id="17" name="Rectangle 16"/>
          <p:cNvSpPr>
            <a:spLocks noGrp="1"/>
          </p:cNvSpPr>
          <p:nvPr>
            <p:ph sz="quarter" idx="13"/>
          </p:nvPr>
        </p:nvSpPr>
        <p:spPr>
          <a:xfrm>
            <a:off x="1371600" y="5638800"/>
            <a:ext cx="6400800" cy="3474720"/>
          </a:xfrm>
        </p:spPr>
        <p:txBody>
          <a:bodyPr/>
          <a:lstStyle/>
          <a:p>
            <a:pPr marL="45720" indent="0" algn="ctr">
              <a:buNone/>
            </a:pPr>
            <a:r>
              <a:rPr lang="en-US" dirty="0" smtClean="0"/>
              <a:t>Kris Knickerbocker</a:t>
            </a:r>
          </a:p>
          <a:p>
            <a:pPr marL="45720" indent="0" algn="ctr">
              <a:buNone/>
            </a:pPr>
            <a:r>
              <a:rPr lang="en-US" dirty="0" smtClean="0"/>
              <a:t>MSU EPET Program 2012</a:t>
            </a:r>
            <a:endParaRPr lang="en-US" dirty="0"/>
          </a:p>
        </p:txBody>
      </p:sp>
      <p:pic>
        <p:nvPicPr>
          <p:cNvPr id="9" name="Picture 8"/>
          <p:cNvPicPr>
            <a:picLocks noChangeAspect="1"/>
          </p:cNvPicPr>
          <p:nvPr/>
        </p:nvPicPr>
        <p:blipFill>
          <a:blip r:embed="rId5"/>
          <a:stretch>
            <a:fillRect/>
          </a:stretch>
        </p:blipFill>
        <p:spPr>
          <a:xfrm>
            <a:off x="2057400" y="533400"/>
            <a:ext cx="5080000" cy="3594100"/>
          </a:xfrm>
          <a:prstGeom prst="rect">
            <a:avLst/>
          </a:prstGeom>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5715000"/>
            <a:ext cx="812800" cy="812800"/>
          </a:xfrm>
          <a:prstGeom prst="rect">
            <a:avLst/>
          </a:prstGeom>
        </p:spPr>
      </p:pic>
    </p:spTree>
  </p:cSld>
  <p:clrMapOvr>
    <a:masterClrMapping/>
  </p:clrMapOvr>
  <p:transition xmlns:p14="http://schemas.microsoft.com/office/powerpoint/2010/main" advTm="716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28600" y="3581400"/>
            <a:ext cx="8763000" cy="2857500"/>
          </a:xfrm>
        </p:spPr>
        <p:txBody>
          <a:bodyPr>
            <a:normAutofit/>
          </a:bodyPr>
          <a:lstStyle/>
          <a:p>
            <a:r>
              <a:rPr lang="en-US" dirty="0" smtClean="0"/>
              <a:t>A place where there are more than 2 accepted gender expressions.</a:t>
            </a:r>
          </a:p>
          <a:p>
            <a:endParaRPr lang="en-US" dirty="0"/>
          </a:p>
          <a:p>
            <a:r>
              <a:rPr lang="en-US" dirty="0" smtClean="0"/>
              <a:t>Where non-traditional sexual orientation and gender identity are not taboo subjects, but openly discussed and embraced.</a:t>
            </a:r>
          </a:p>
          <a:p>
            <a:endParaRPr lang="en-US" dirty="0"/>
          </a:p>
          <a:p>
            <a:r>
              <a:rPr lang="en-US" dirty="0" smtClean="0"/>
              <a:t>Where a person’s identity is not defined by their biological sex and physical genitalia.</a:t>
            </a:r>
            <a:endParaRPr lang="en-US" dirty="0"/>
          </a:p>
        </p:txBody>
      </p:sp>
      <p:pic>
        <p:nvPicPr>
          <p:cNvPr id="8" name="Picture Placeholder 7" descr="ttp://4.bp.blogspot.com/_XCfuicHRoCE/TCIowC7j__I/AAAAAAAAABw/gV59LDk8Oq8/s1600/br2.jpg"/>
          <p:cNvPicPr>
            <a:picLocks noGrp="1"/>
          </p:cNvPicPr>
          <p:nvPr>
            <p:ph type="pic" sz="quarter" idx="11"/>
          </p:nvPr>
        </p:nvPicPr>
        <p:blipFill>
          <a:blip r:embed="rId5">
            <a:extLst>
              <a:ext uri="{28A0092B-C50C-407E-A947-70E740481C1C}">
                <a14:useLocalDpi xmlns:a14="http://schemas.microsoft.com/office/drawing/2010/main" val="0"/>
              </a:ext>
            </a:extLst>
          </a:blip>
          <a:srcRect l="1807" r="1807"/>
          <a:stretch>
            <a:fillRect/>
          </a:stretch>
        </p:blipFill>
        <p:spPr bwMode="auto">
          <a:xfrm>
            <a:off x="914400" y="685800"/>
            <a:ext cx="2286000" cy="2286000"/>
          </a:xfrm>
          <a:prstGeom prst="rect">
            <a:avLst/>
          </a:prstGeom>
          <a:noFill/>
          <a:ln>
            <a:noFill/>
          </a:ln>
        </p:spPr>
      </p:pic>
      <p:pic>
        <p:nvPicPr>
          <p:cNvPr id="9" name="Picture Placeholder 8" descr="ttp://practicalandrogyny.com/wp-content/uploads/2011/04/transgender_no_entry.png"/>
          <p:cNvPicPr>
            <a:picLocks noGrp="1"/>
          </p:cNvPicPr>
          <p:nvPr>
            <p:ph type="pic" sz="quarter" idx="15"/>
          </p:nvPr>
        </p:nvPicPr>
        <p:blipFill>
          <a:blip r:embed="rId6">
            <a:extLst>
              <a:ext uri="{28A0092B-C50C-407E-A947-70E740481C1C}">
                <a14:useLocalDpi xmlns:a14="http://schemas.microsoft.com/office/drawing/2010/main" val="0"/>
              </a:ext>
            </a:extLst>
          </a:blip>
          <a:srcRect t="6487" b="6487"/>
          <a:stretch>
            <a:fillRect/>
          </a:stretch>
        </p:blipFill>
        <p:spPr bwMode="auto">
          <a:xfrm>
            <a:off x="3581400" y="609600"/>
            <a:ext cx="2286000" cy="2286000"/>
          </a:xfrm>
          <a:prstGeom prst="rect">
            <a:avLst/>
          </a:prstGeom>
          <a:noFill/>
          <a:ln>
            <a:noFill/>
          </a:ln>
        </p:spPr>
      </p:pic>
      <p:pic>
        <p:nvPicPr>
          <p:cNvPr id="10" name="Picture Placeholder 9" descr="ttp://1.bp.blogspot.com/--OGRLkcoWaE/TmDs2dANIvI/AAAAAAAADhk/V6eE1BxJ7Cw/s1600/6a00d834520aaa69e20105352c4f3d970c-800wi.jpg"/>
          <p:cNvPicPr>
            <a:picLocks noGrp="1"/>
          </p:cNvPicPr>
          <p:nvPr>
            <p:ph type="pic" sz="quarter" idx="16"/>
          </p:nvPr>
        </p:nvPicPr>
        <p:blipFill>
          <a:blip r:embed="rId7">
            <a:extLst>
              <a:ext uri="{28A0092B-C50C-407E-A947-70E740481C1C}">
                <a14:useLocalDpi xmlns:a14="http://schemas.microsoft.com/office/drawing/2010/main" val="0"/>
              </a:ext>
            </a:extLst>
          </a:blip>
          <a:srcRect t="7128" b="7128"/>
          <a:stretch>
            <a:fillRect/>
          </a:stretch>
        </p:blipFill>
        <p:spPr bwMode="auto">
          <a:xfrm>
            <a:off x="6248400" y="533400"/>
            <a:ext cx="2286000" cy="2286000"/>
          </a:xfrm>
          <a:prstGeom prst="rect">
            <a:avLst/>
          </a:prstGeom>
          <a:noFill/>
          <a:ln>
            <a:noFill/>
          </a:ln>
        </p:spPr>
      </p:pic>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0" y="3276600"/>
            <a:ext cx="812800" cy="812800"/>
          </a:xfrm>
          <a:prstGeom prst="rect">
            <a:avLst/>
          </a:prstGeom>
        </p:spPr>
      </p:pic>
    </p:spTree>
    <p:extLst>
      <p:ext uri="{BB962C8B-B14F-4D97-AF65-F5344CB8AC3E}">
        <p14:creationId xmlns:p14="http://schemas.microsoft.com/office/powerpoint/2010/main" val="3700992524"/>
      </p:ext>
    </p:extLst>
  </p:cSld>
  <p:clrMapOvr>
    <a:masterClrMapping/>
  </p:clrMapOvr>
  <p:transition xmlns:p14="http://schemas.microsoft.com/office/powerpoint/2010/main" advTm="1479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2400" y="4267200"/>
            <a:ext cx="8839200" cy="2171700"/>
          </a:xfrm>
        </p:spPr>
        <p:txBody>
          <a:bodyPr>
            <a:normAutofit/>
          </a:bodyPr>
          <a:lstStyle/>
          <a:p>
            <a:r>
              <a:rPr lang="en-US" dirty="0" smtClean="0"/>
              <a:t>Where he’s not a social outcast.</a:t>
            </a:r>
          </a:p>
          <a:p>
            <a:endParaRPr lang="en-US" dirty="0"/>
          </a:p>
          <a:p>
            <a:r>
              <a:rPr lang="en-US" dirty="0" smtClean="0"/>
              <a:t>Where he doesn’t feel so confused, isolated and frustrated.</a:t>
            </a:r>
          </a:p>
          <a:p>
            <a:endParaRPr lang="en-US" dirty="0"/>
          </a:p>
          <a:p>
            <a:r>
              <a:rPr lang="en-US" dirty="0" smtClean="0"/>
              <a:t>Where LGBTQ students, like him, can feel connected and valued.</a:t>
            </a:r>
            <a:endParaRPr lang="en-US" dirty="0"/>
          </a:p>
        </p:txBody>
      </p:sp>
      <p:pic>
        <p:nvPicPr>
          <p:cNvPr id="7" name="Picture Placeholder 6" descr="ttp://sas.guidespot.com/bundles/guides_9e/assets/widget_cryW_O1cHpCi60Iy4dVpRw.jpg"/>
          <p:cNvPicPr>
            <a:picLocks noGrp="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286000" cy="2286000"/>
          </a:xfrm>
          <a:prstGeom prst="rect">
            <a:avLst/>
          </a:prstGeom>
          <a:noFill/>
          <a:ln>
            <a:noFill/>
          </a:ln>
        </p:spPr>
      </p:pic>
      <p:pic>
        <p:nvPicPr>
          <p:cNvPr id="8" name="Picture Placeholder 7" descr="ttp://garneringchange.files.wordpress.com/2010/01/confused.jpg"/>
          <p:cNvPicPr>
            <a:picLocks noGrp="1"/>
          </p:cNvPicPr>
          <p:nvPr>
            <p:ph type="pic" sz="quarter" idx="15"/>
          </p:nvPr>
        </p:nvPicPr>
        <p:blipFill>
          <a:blip r:embed="rId5">
            <a:extLst>
              <a:ext uri="{28A0092B-C50C-407E-A947-70E740481C1C}">
                <a14:useLocalDpi xmlns:a14="http://schemas.microsoft.com/office/drawing/2010/main" val="0"/>
              </a:ext>
            </a:extLst>
          </a:blip>
          <a:srcRect t="4751" b="4751"/>
          <a:stretch>
            <a:fillRect/>
          </a:stretch>
        </p:blipFill>
        <p:spPr bwMode="auto">
          <a:xfrm>
            <a:off x="6858000" y="152400"/>
            <a:ext cx="2286000" cy="2286000"/>
          </a:xfrm>
          <a:prstGeom prst="rect">
            <a:avLst/>
          </a:prstGeom>
          <a:noFill/>
          <a:ln>
            <a:noFill/>
          </a:ln>
        </p:spPr>
      </p:pic>
      <p:pic>
        <p:nvPicPr>
          <p:cNvPr id="11" name="Picture 10" descr="ttp://hearingelmo.files.wordpress.com/2011/05/stick_figure_pic.jpg"/>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28800"/>
            <a:ext cx="5486400" cy="2308225"/>
          </a:xfrm>
          <a:prstGeom prst="rect">
            <a:avLst/>
          </a:prstGeom>
          <a:noFill/>
          <a:ln>
            <a:noFill/>
          </a:ln>
        </p:spPr>
      </p:pic>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400" y="4572000"/>
            <a:ext cx="812800" cy="812800"/>
          </a:xfrm>
          <a:prstGeom prst="rect">
            <a:avLst/>
          </a:prstGeom>
        </p:spPr>
      </p:pic>
    </p:spTree>
    <p:extLst>
      <p:ext uri="{BB962C8B-B14F-4D97-AF65-F5344CB8AC3E}">
        <p14:creationId xmlns:p14="http://schemas.microsoft.com/office/powerpoint/2010/main" val="377263311"/>
      </p:ext>
    </p:extLst>
  </p:cSld>
  <p:clrMapOvr>
    <a:masterClrMapping/>
  </p:clrMapOvr>
  <p:transition xmlns:p14="http://schemas.microsoft.com/office/powerpoint/2010/main" advTm="1043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52400" y="4724400"/>
            <a:ext cx="8610600" cy="2133600"/>
          </a:xfrm>
        </p:spPr>
        <p:txBody>
          <a:bodyPr/>
          <a:lstStyle/>
          <a:p>
            <a:r>
              <a:rPr lang="en-US" dirty="0" smtClean="0"/>
              <a:t>Perhaps the school has a GSA!  This is a place where LGBTQ students can build communities of support and acceptance … right?</a:t>
            </a:r>
          </a:p>
          <a:p>
            <a:endParaRPr lang="en-US" dirty="0"/>
          </a:p>
          <a:p>
            <a:r>
              <a:rPr lang="en-US" dirty="0" smtClean="0"/>
              <a:t>But many schools don’t even have GSA groups.  Those that do are often not inclusive of transgender students. And many students don’t feel comfortable attending.  So the isolation continues without remedy.</a:t>
            </a:r>
            <a:endParaRPr lang="en-US" dirty="0"/>
          </a:p>
        </p:txBody>
      </p:sp>
      <p:pic>
        <p:nvPicPr>
          <p:cNvPr id="11" name="Picture 10" descr="ttps://www.fairviewhs.org/system/photos/58/original/gsa.gif?1327383360"/>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5181600" cy="4114800"/>
          </a:xfrm>
          <a:prstGeom prst="rect">
            <a:avLst/>
          </a:prstGeom>
          <a:noFill/>
          <a:ln>
            <a:noFill/>
          </a:ln>
        </p:spPr>
      </p:pic>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2971800"/>
            <a:ext cx="812800" cy="812800"/>
          </a:xfrm>
          <a:prstGeom prst="rect">
            <a:avLst/>
          </a:prstGeom>
        </p:spPr>
      </p:pic>
    </p:spTree>
    <p:extLst>
      <p:ext uri="{BB962C8B-B14F-4D97-AF65-F5344CB8AC3E}">
        <p14:creationId xmlns:p14="http://schemas.microsoft.com/office/powerpoint/2010/main" val="2060376838"/>
      </p:ext>
    </p:extLst>
  </p:cSld>
  <p:clrMapOvr>
    <a:masterClrMapping/>
  </p:clrMapOvr>
  <p:transition xmlns:p14="http://schemas.microsoft.com/office/powerpoint/2010/main" advTm="1847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tp://us.cdn3.123rf.com/168nwm/michaeldb/michaeldb1008/michaeldb100800051/7615737-a-group-of-stick-figure-symbol-people-talk-in-social-media-speech-bubbles.jpg"/>
          <p:cNvPicPr>
            <a:picLocks noGrp="1"/>
          </p:cNvPicPr>
          <p:nvPr>
            <p:ph sz="quarter" idx="13"/>
          </p:nvPr>
        </p:nvPicPr>
        <p:blipFill>
          <a:blip r:embed="rId4">
            <a:extLst>
              <a:ext uri="{28A0092B-C50C-407E-A947-70E740481C1C}">
                <a14:useLocalDpi xmlns:a14="http://schemas.microsoft.com/office/drawing/2010/main" val="0"/>
              </a:ext>
            </a:extLst>
          </a:blip>
          <a:srcRect l="1850" r="1850"/>
          <a:stretch>
            <a:fillRect/>
          </a:stretch>
        </p:blipFill>
        <p:spPr bwMode="auto">
          <a:xfrm>
            <a:off x="457201" y="731519"/>
            <a:ext cx="3276600" cy="2926081"/>
          </a:xfrm>
          <a:prstGeom prst="rect">
            <a:avLst/>
          </a:prstGeom>
          <a:noFill/>
          <a:ln>
            <a:noFill/>
          </a:ln>
        </p:spPr>
      </p:pic>
      <p:pic>
        <p:nvPicPr>
          <p:cNvPr id="8" name="Content Placeholder 7" descr="ttp://us.cdn4.123rf.com/168nwm/michaeldb/michaeldb0905/michaeldb090500001/4950302-gradient-blend-of-diverse-group-of-symbol-people-of-many-colors-hold-their-hands-up-in-a-ring.jpg"/>
          <p:cNvPicPr>
            <a:picLocks noGrp="1"/>
          </p:cNvPicPr>
          <p:nvPr>
            <p:ph sz="quarter" idx="14"/>
          </p:nvPr>
        </p:nvPicPr>
        <p:blipFill>
          <a:blip r:embed="rId5">
            <a:extLst>
              <a:ext uri="{28A0092B-C50C-407E-A947-70E740481C1C}">
                <a14:useLocalDpi xmlns:a14="http://schemas.microsoft.com/office/drawing/2010/main" val="0"/>
              </a:ext>
            </a:extLst>
          </a:blip>
          <a:srcRect l="16754" r="16754"/>
          <a:stretch>
            <a:fillRect/>
          </a:stretch>
        </p:blipFill>
        <p:spPr bwMode="auto">
          <a:xfrm>
            <a:off x="4724400" y="762000"/>
            <a:ext cx="3352800" cy="2667000"/>
          </a:xfrm>
          <a:prstGeom prst="rect">
            <a:avLst/>
          </a:prstGeom>
          <a:noFill/>
          <a:ln>
            <a:noFill/>
          </a:ln>
        </p:spPr>
      </p:pic>
      <p:sp>
        <p:nvSpPr>
          <p:cNvPr id="9" name="TextBox 8"/>
          <p:cNvSpPr txBox="1"/>
          <p:nvPr/>
        </p:nvSpPr>
        <p:spPr>
          <a:xfrm>
            <a:off x="457200" y="4114800"/>
            <a:ext cx="8077200" cy="2031325"/>
          </a:xfrm>
          <a:prstGeom prst="rect">
            <a:avLst/>
          </a:prstGeom>
          <a:noFill/>
        </p:spPr>
        <p:txBody>
          <a:bodyPr wrap="square" rtlCol="0">
            <a:spAutoFit/>
          </a:bodyPr>
          <a:lstStyle/>
          <a:p>
            <a:r>
              <a:rPr lang="en-US" dirty="0" smtClean="0"/>
              <a:t>And there is no open forum to discuss sensitive, embarrassing, and crucial identity issues with accepting peers.</a:t>
            </a:r>
          </a:p>
          <a:p>
            <a:endParaRPr lang="en-US" dirty="0"/>
          </a:p>
          <a:p>
            <a:r>
              <a:rPr lang="en-US" dirty="0" smtClean="0"/>
              <a:t>There is no sense of community or belonging.</a:t>
            </a:r>
          </a:p>
          <a:p>
            <a:endParaRPr lang="en-US" dirty="0"/>
          </a:p>
          <a:p>
            <a:r>
              <a:rPr lang="en-US" dirty="0" smtClean="0"/>
              <a:t>These students are struggling, failing, and hurting themselves as a result of their hopelessness and loneliness.</a:t>
            </a:r>
            <a:endParaRPr lang="en-US" dirty="0"/>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4572000"/>
            <a:ext cx="812800" cy="812800"/>
          </a:xfrm>
          <a:prstGeom prst="rect">
            <a:avLst/>
          </a:prstGeom>
        </p:spPr>
      </p:pic>
    </p:spTree>
    <p:extLst>
      <p:ext uri="{BB962C8B-B14F-4D97-AF65-F5344CB8AC3E}">
        <p14:creationId xmlns:p14="http://schemas.microsoft.com/office/powerpoint/2010/main" val="1575136889"/>
      </p:ext>
    </p:extLst>
  </p:cSld>
  <p:clrMapOvr>
    <a:masterClrMapping/>
  </p:clrMapOvr>
  <p:transition xmlns:p14="http://schemas.microsoft.com/office/powerpoint/2010/main" advTm="1484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257800" y="533400"/>
            <a:ext cx="3505200" cy="5867400"/>
          </a:xfrm>
        </p:spPr>
        <p:txBody>
          <a:bodyPr/>
          <a:lstStyle/>
          <a:p>
            <a:r>
              <a:rPr lang="en-US" dirty="0" smtClean="0"/>
              <a:t>So they resort to the technology they know and are comfortable with.</a:t>
            </a:r>
          </a:p>
          <a:p>
            <a:endParaRPr lang="en-US" dirty="0"/>
          </a:p>
          <a:p>
            <a:r>
              <a:rPr lang="en-US" dirty="0" smtClean="0"/>
              <a:t>They search the web for people, somewhere in the world, who are like them.</a:t>
            </a:r>
          </a:p>
          <a:p>
            <a:endParaRPr lang="en-US" dirty="0"/>
          </a:p>
          <a:p>
            <a:r>
              <a:rPr lang="en-US" dirty="0" smtClean="0"/>
              <a:t>Who share the same struggles and experiences.</a:t>
            </a:r>
          </a:p>
          <a:p>
            <a:endParaRPr lang="en-US" dirty="0"/>
          </a:p>
          <a:p>
            <a:r>
              <a:rPr lang="en-US" dirty="0" smtClean="0"/>
              <a:t>Who can give them help and advice.</a:t>
            </a:r>
          </a:p>
          <a:p>
            <a:endParaRPr lang="en-US" dirty="0"/>
          </a:p>
          <a:p>
            <a:endParaRPr lang="en-US" dirty="0" smtClean="0"/>
          </a:p>
          <a:p>
            <a:endParaRPr lang="en-US" dirty="0"/>
          </a:p>
        </p:txBody>
      </p:sp>
      <p:pic>
        <p:nvPicPr>
          <p:cNvPr id="19" name="Picture Placeholder 18" descr="ttp://visionhelp.files.wordpress.com/2011/01/stick_figure_working_laptop_desk.gif"/>
          <p:cNvPicPr>
            <a:picLocks noGrp="1"/>
          </p:cNvPicPr>
          <p:nvPr>
            <p:ph type="pic" sz="quarter" idx="10"/>
          </p:nvPr>
        </p:nvPicPr>
        <p:blipFill>
          <a:blip r:embed="rId4">
            <a:extLst>
              <a:ext uri="{28A0092B-C50C-407E-A947-70E740481C1C}">
                <a14:useLocalDpi xmlns:a14="http://schemas.microsoft.com/office/drawing/2010/main" val="0"/>
              </a:ext>
            </a:extLst>
          </a:blip>
          <a:srcRect l="3012" r="3012"/>
          <a:stretch>
            <a:fillRect/>
          </a:stretch>
        </p:blipFill>
        <p:spPr bwMode="auto">
          <a:prstGeom prst="rect">
            <a:avLst/>
          </a:prstGeom>
          <a:noFill/>
          <a:ln>
            <a:noFill/>
          </a:ln>
        </p:spPr>
      </p:pic>
      <p:pic>
        <p:nvPicPr>
          <p:cNvPr id="21" name="Sound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5638800"/>
            <a:ext cx="812800" cy="812800"/>
          </a:xfrm>
          <a:prstGeom prst="rect">
            <a:avLst/>
          </a:prstGeom>
        </p:spPr>
      </p:pic>
    </p:spTree>
    <p:extLst>
      <p:ext uri="{BB962C8B-B14F-4D97-AF65-F5344CB8AC3E}">
        <p14:creationId xmlns:p14="http://schemas.microsoft.com/office/powerpoint/2010/main" val="3803707201"/>
      </p:ext>
    </p:extLst>
  </p:cSld>
  <p:clrMapOvr>
    <a:masterClrMapping/>
  </p:clrMapOvr>
  <p:transition xmlns:p14="http://schemas.microsoft.com/office/powerpoint/2010/main" advTm="1160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p:txBody>
          <a:bodyPr/>
          <a:lstStyle/>
          <a:p>
            <a:endParaRPr lang="en-US"/>
          </a:p>
        </p:txBody>
      </p:sp>
      <p:pic>
        <p:nvPicPr>
          <p:cNvPr id="9" name="Content Placeholder 8" descr="ttp://www.yalealumnimagazine.com/blog/wp-content/uploads/2011/02/Screen-shot-2011-02-24-at-10.38.34-AM.png"/>
          <p:cNvPicPr>
            <a:picLocks noGrp="1"/>
          </p:cNvPicPr>
          <p:nvPr>
            <p:ph sz="half" idx="2"/>
          </p:nvPr>
        </p:nvPicPr>
        <p:blipFill>
          <a:blip r:embed="rId4">
            <a:extLst>
              <a:ext uri="{28A0092B-C50C-407E-A947-70E740481C1C}">
                <a14:useLocalDpi xmlns:a14="http://schemas.microsoft.com/office/drawing/2010/main" val="0"/>
              </a:ext>
            </a:extLst>
          </a:blip>
          <a:srcRect l="1028" r="1028"/>
          <a:stretch>
            <a:fillRect/>
          </a:stretch>
        </p:blipFill>
        <p:spPr bwMode="auto">
          <a:xfrm>
            <a:off x="0" y="609600"/>
            <a:ext cx="4572000" cy="3581400"/>
          </a:xfrm>
          <a:prstGeom prst="rect">
            <a:avLst/>
          </a:prstGeom>
          <a:noFill/>
          <a:ln>
            <a:noFill/>
          </a:ln>
        </p:spPr>
      </p:pic>
      <p:pic>
        <p:nvPicPr>
          <p:cNvPr id="10" name="Content Placeholder 9" descr="ttp://www.schoollibraryjournal.com/articles/images/SLJ/20090817/aclu.jpg"/>
          <p:cNvPicPr>
            <a:picLocks noGrp="1"/>
          </p:cNvPicPr>
          <p:nvPr>
            <p:ph sz="quarter" idx="4"/>
          </p:nvPr>
        </p:nvPicPr>
        <p:blipFill>
          <a:blip r:embed="rId5">
            <a:extLst>
              <a:ext uri="{28A0092B-C50C-407E-A947-70E740481C1C}">
                <a14:useLocalDpi xmlns:a14="http://schemas.microsoft.com/office/drawing/2010/main" val="0"/>
              </a:ext>
            </a:extLst>
          </a:blip>
          <a:srcRect l="3644" r="3644"/>
          <a:stretch>
            <a:fillRect/>
          </a:stretch>
        </p:blipFill>
        <p:spPr bwMode="auto">
          <a:xfrm>
            <a:off x="4645024" y="609600"/>
            <a:ext cx="4498976" cy="3581400"/>
          </a:xfrm>
          <a:prstGeom prst="rect">
            <a:avLst/>
          </a:prstGeom>
          <a:noFill/>
          <a:ln>
            <a:noFill/>
          </a:ln>
        </p:spPr>
      </p:pic>
      <p:sp>
        <p:nvSpPr>
          <p:cNvPr id="11" name="TextBox 10"/>
          <p:cNvSpPr txBox="1"/>
          <p:nvPr/>
        </p:nvSpPr>
        <p:spPr>
          <a:xfrm>
            <a:off x="0" y="4724400"/>
            <a:ext cx="9144000" cy="2031325"/>
          </a:xfrm>
          <a:prstGeom prst="rect">
            <a:avLst/>
          </a:prstGeom>
          <a:noFill/>
        </p:spPr>
        <p:txBody>
          <a:bodyPr wrap="square" rtlCol="0">
            <a:spAutoFit/>
          </a:bodyPr>
          <a:lstStyle/>
          <a:p>
            <a:r>
              <a:rPr lang="en-US" dirty="0" smtClean="0"/>
              <a:t>But the schools stop them with specially designed firewall filters that block LGBTQ content!  Why?  Because, they argue, these may contain pornographic or inappropriate materials.</a:t>
            </a:r>
          </a:p>
          <a:p>
            <a:endParaRPr lang="en-US" dirty="0"/>
          </a:p>
          <a:p>
            <a:r>
              <a:rPr lang="en-US" dirty="0" smtClean="0"/>
              <a:t>But there are other filters, specific to pornography, graphic images, and inappropriate language that are more effective in these measures.  Schools are enforcing outdated restrictions with insufficient rationale and hurting LGBTQ students in the process.</a:t>
            </a:r>
            <a:endParaRPr lang="en-US" dirty="0"/>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38600" y="4038600"/>
            <a:ext cx="812800" cy="812800"/>
          </a:xfrm>
          <a:prstGeom prst="rect">
            <a:avLst/>
          </a:prstGeom>
        </p:spPr>
      </p:pic>
    </p:spTree>
    <p:extLst>
      <p:ext uri="{BB962C8B-B14F-4D97-AF65-F5344CB8AC3E}">
        <p14:creationId xmlns:p14="http://schemas.microsoft.com/office/powerpoint/2010/main" val="1459758112"/>
      </p:ext>
    </p:extLst>
  </p:cSld>
  <p:clrMapOvr>
    <a:masterClrMapping/>
  </p:clrMapOvr>
  <p:transition xmlns:p14="http://schemas.microsoft.com/office/powerpoint/2010/main" advTm="2381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smtClean="0"/>
              <a:t>If we drop these barriers and open options that allow students access to social networking sites …</a:t>
            </a:r>
            <a:endParaRPr lang="en-US" dirty="0"/>
          </a:p>
        </p:txBody>
      </p:sp>
      <p:sp>
        <p:nvSpPr>
          <p:cNvPr id="11" name="Text Placeholder 10"/>
          <p:cNvSpPr>
            <a:spLocks noGrp="1"/>
          </p:cNvSpPr>
          <p:nvPr>
            <p:ph type="body" sz="quarter" idx="14"/>
          </p:nvPr>
        </p:nvSpPr>
        <p:spPr/>
        <p:txBody>
          <a:bodyPr/>
          <a:lstStyle/>
          <a:p>
            <a:r>
              <a:rPr lang="en-US" dirty="0" smtClean="0"/>
              <a:t>They can begin to feel connected, in some way, to others like them.  And the world doesn’t feel so very small anymore.</a:t>
            </a:r>
            <a:endParaRPr lang="en-US" dirty="0"/>
          </a:p>
        </p:txBody>
      </p:sp>
      <p:sp>
        <p:nvSpPr>
          <p:cNvPr id="12" name="Text Placeholder 11"/>
          <p:cNvSpPr>
            <a:spLocks noGrp="1"/>
          </p:cNvSpPr>
          <p:nvPr>
            <p:ph type="body" sz="quarter" idx="15"/>
          </p:nvPr>
        </p:nvSpPr>
        <p:spPr/>
        <p:txBody>
          <a:bodyPr/>
          <a:lstStyle/>
          <a:p>
            <a:r>
              <a:rPr lang="en-US" dirty="0" smtClean="0"/>
              <a:t>They begin to build a support network.  A community of inclusiveness and understanding.</a:t>
            </a:r>
            <a:endParaRPr lang="en-US" dirty="0"/>
          </a:p>
        </p:txBody>
      </p:sp>
      <p:pic>
        <p:nvPicPr>
          <p:cNvPr id="14" name="Picture Placeholder 13" descr="ttp://nursingcrib.com/wp-content/uploads/online-learning.jpg?9d7bd4"/>
          <p:cNvPicPr>
            <a:picLocks noGrp="1"/>
          </p:cNvPicPr>
          <p:nvPr>
            <p:ph type="pic" sz="quarter" idx="10"/>
          </p:nvPr>
        </p:nvPicPr>
        <p:blipFill>
          <a:blip r:embed="rId4">
            <a:extLst>
              <a:ext uri="{28A0092B-C50C-407E-A947-70E740481C1C}">
                <a14:useLocalDpi xmlns:a14="http://schemas.microsoft.com/office/drawing/2010/main" val="0"/>
              </a:ext>
            </a:extLst>
          </a:blip>
          <a:srcRect l="21875" r="21875"/>
          <a:stretch>
            <a:fillRect/>
          </a:stretch>
        </p:blipFill>
        <p:spPr bwMode="auto">
          <a:xfrm>
            <a:off x="228600" y="1066800"/>
            <a:ext cx="2819400" cy="3657600"/>
          </a:xfrm>
          <a:prstGeom prst="rect">
            <a:avLst/>
          </a:prstGeom>
          <a:noFill/>
          <a:ln>
            <a:noFill/>
          </a:ln>
        </p:spPr>
      </p:pic>
      <p:pic>
        <p:nvPicPr>
          <p:cNvPr id="15" name="Picture Placeholder 14" descr="ttp://eusoqueriaestudar.files.wordpress.com/2011/06/wdys_stick_figures.jpg"/>
          <p:cNvPicPr>
            <a:picLocks noGrp="1"/>
          </p:cNvPicPr>
          <p:nvPr>
            <p:ph type="pic" sz="quarter" idx="11"/>
          </p:nvPr>
        </p:nvPicPr>
        <p:blipFill>
          <a:blip r:embed="rId5">
            <a:extLst>
              <a:ext uri="{28A0092B-C50C-407E-A947-70E740481C1C}">
                <a14:useLocalDpi xmlns:a14="http://schemas.microsoft.com/office/drawing/2010/main" val="0"/>
              </a:ext>
            </a:extLst>
          </a:blip>
          <a:srcRect t="6069" b="6069"/>
          <a:stretch>
            <a:fillRect/>
          </a:stretch>
        </p:blipFill>
        <p:spPr bwMode="auto">
          <a:prstGeom prst="rect">
            <a:avLst/>
          </a:prstGeom>
          <a:noFill/>
          <a:ln>
            <a:noFill/>
          </a:ln>
        </p:spPr>
      </p:pic>
      <p:pic>
        <p:nvPicPr>
          <p:cNvPr id="16" name="Picture Placeholder 15" descr="ttp://us.cdn4.123rf.com/168nwm/michaeldb/michaeldb1011/michaeldb101100022/8220606-a-team-or-company-of-3d-stick-figure-symbol-people-connect-in-nodes-of-a-business-network-drawn-on-l.jpg"/>
          <p:cNvPicPr>
            <a:picLocks noGrp="1"/>
          </p:cNvPicPr>
          <p:nvPr>
            <p:ph type="pic" sz="quarter" idx="12"/>
          </p:nvPr>
        </p:nvPicPr>
        <p:blipFill>
          <a:blip r:embed="rId6">
            <a:extLst>
              <a:ext uri="{28A0092B-C50C-407E-A947-70E740481C1C}">
                <a14:useLocalDpi xmlns:a14="http://schemas.microsoft.com/office/drawing/2010/main" val="0"/>
              </a:ext>
            </a:extLst>
          </a:blip>
          <a:srcRect l="12500" r="12500"/>
          <a:stretch>
            <a:fillRect/>
          </a:stretch>
        </p:blipFill>
        <p:spPr bwMode="auto">
          <a:prstGeom prst="rect">
            <a:avLst/>
          </a:prstGeom>
          <a:noFill/>
          <a:ln>
            <a:noFill/>
          </a:ln>
        </p:spPr>
      </p:pic>
      <p:pic>
        <p:nvPicPr>
          <p:cNvPr id="18" name="Sound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152400"/>
            <a:ext cx="812800" cy="812800"/>
          </a:xfrm>
          <a:prstGeom prst="rect">
            <a:avLst/>
          </a:prstGeom>
        </p:spPr>
      </p:pic>
    </p:spTree>
    <p:extLst>
      <p:ext uri="{BB962C8B-B14F-4D97-AF65-F5344CB8AC3E}">
        <p14:creationId xmlns:p14="http://schemas.microsoft.com/office/powerpoint/2010/main" val="3647425956"/>
      </p:ext>
    </p:extLst>
  </p:cSld>
  <p:clrMapOvr>
    <a:masterClrMapping/>
  </p:clrMapOvr>
  <p:transition xmlns:p14="http://schemas.microsoft.com/office/powerpoint/2010/main" advTm="1632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tp://reactimg.com/images/14.jpg"/>
          <p:cNvPicPr>
            <a:picLocks noGrp="1"/>
          </p:cNvPicPr>
          <p:nvPr>
            <p:ph type="pic" sz="quarter" idx="10"/>
          </p:nvPr>
        </p:nvPicPr>
        <p:blipFill>
          <a:blip r:embed="rId4">
            <a:extLst>
              <a:ext uri="{28A0092B-C50C-407E-A947-70E740481C1C}">
                <a14:useLocalDpi xmlns:a14="http://schemas.microsoft.com/office/drawing/2010/main" val="0"/>
              </a:ext>
            </a:extLst>
          </a:blip>
          <a:srcRect l="12818" r="12818"/>
          <a:stretch>
            <a:fillRect/>
          </a:stretch>
        </p:blipFill>
        <p:spPr bwMode="auto">
          <a:prstGeom prst="rect">
            <a:avLst/>
          </a:prstGeom>
          <a:noFill/>
          <a:ln>
            <a:noFill/>
          </a:ln>
        </p:spPr>
      </p:pic>
      <p:pic>
        <p:nvPicPr>
          <p:cNvPr id="12" name="Content Placeholder 11" descr="ttp://l.thumbs.canstockphoto.com/canstock3524097.jpg"/>
          <p:cNvPicPr>
            <a:picLocks noGrp="1"/>
          </p:cNvPicPr>
          <p:nvPr>
            <p:ph type="pic" sz="quarter" idx="11"/>
          </p:nvPr>
        </p:nvPicPr>
        <p:blipFill>
          <a:blip r:embed="rId5">
            <a:extLst>
              <a:ext uri="{28A0092B-C50C-407E-A947-70E740481C1C}">
                <a14:useLocalDpi xmlns:a14="http://schemas.microsoft.com/office/drawing/2010/main" val="0"/>
              </a:ext>
            </a:extLst>
          </a:blip>
          <a:srcRect l="13750" r="13750"/>
          <a:stretch>
            <a:fillRect/>
          </a:stretch>
        </p:blipFill>
        <p:spPr bwMode="auto">
          <a:prstGeom prst="rect">
            <a:avLst/>
          </a:prstGeom>
          <a:noFill/>
          <a:ln>
            <a:noFill/>
          </a:ln>
        </p:spPr>
      </p:pic>
      <p:sp>
        <p:nvSpPr>
          <p:cNvPr id="14" name="Text Placeholder 13"/>
          <p:cNvSpPr>
            <a:spLocks noGrp="1"/>
          </p:cNvSpPr>
          <p:nvPr>
            <p:ph type="body" sz="quarter" idx="13"/>
          </p:nvPr>
        </p:nvSpPr>
        <p:spPr/>
        <p:txBody>
          <a:bodyPr/>
          <a:lstStyle/>
          <a:p>
            <a:r>
              <a:rPr lang="en-US" dirty="0" smtClean="0"/>
              <a:t>Sue, and others like him, can start to feel empowered and confident.  And no longer feel like “the only one” in the world.</a:t>
            </a:r>
            <a:endParaRPr lang="en-US" dirty="0"/>
          </a:p>
        </p:txBody>
      </p:sp>
      <p:sp>
        <p:nvSpPr>
          <p:cNvPr id="15" name="Text Placeholder 14"/>
          <p:cNvSpPr>
            <a:spLocks noGrp="1"/>
          </p:cNvSpPr>
          <p:nvPr>
            <p:ph type="body" sz="quarter" idx="14"/>
          </p:nvPr>
        </p:nvSpPr>
        <p:spPr>
          <a:xfrm>
            <a:off x="3200400" y="4876800"/>
            <a:ext cx="2819400" cy="1828800"/>
          </a:xfrm>
        </p:spPr>
        <p:txBody>
          <a:bodyPr/>
          <a:lstStyle/>
          <a:p>
            <a:r>
              <a:rPr lang="en-US" dirty="0" smtClean="0"/>
              <a:t>His world opens up with new possibilities and opportunities.  And he may find it a little easier to plug into his own everyday reality.</a:t>
            </a:r>
            <a:endParaRPr lang="en-US" dirty="0"/>
          </a:p>
        </p:txBody>
      </p:sp>
      <p:sp>
        <p:nvSpPr>
          <p:cNvPr id="16" name="Text Placeholder 15"/>
          <p:cNvSpPr>
            <a:spLocks noGrp="1"/>
          </p:cNvSpPr>
          <p:nvPr>
            <p:ph type="body" sz="quarter" idx="15"/>
          </p:nvPr>
        </p:nvSpPr>
        <p:spPr>
          <a:xfrm>
            <a:off x="6172200" y="4876800"/>
            <a:ext cx="2743200" cy="1828800"/>
          </a:xfrm>
        </p:spPr>
        <p:txBody>
          <a:bodyPr/>
          <a:lstStyle/>
          <a:p>
            <a:r>
              <a:rPr lang="en-US" dirty="0" smtClean="0"/>
              <a:t>LGBTQ students are a vital and important part of our world.  Let’s make them a priority and start advocating for their needs.</a:t>
            </a:r>
            <a:endParaRPr lang="en-US" dirty="0"/>
          </a:p>
        </p:txBody>
      </p:sp>
      <p:pic>
        <p:nvPicPr>
          <p:cNvPr id="17" name="Picture Placeholder 16" descr="ttp://www.prayerthoughts.com/prayerthoughts/Spiritual_Warfare/images/pt387_global_stick_figure_europe_africa_asia_400_wht%20copy-300.png"/>
          <p:cNvPicPr>
            <a:picLocks noGrp="1"/>
          </p:cNvPicPr>
          <p:nvPr>
            <p:ph type="pic" sz="quarter" idx="12"/>
          </p:nvPr>
        </p:nvPicPr>
        <p:blipFill>
          <a:blip r:embed="rId6">
            <a:extLst>
              <a:ext uri="{28A0092B-C50C-407E-A947-70E740481C1C}">
                <a14:useLocalDpi xmlns:a14="http://schemas.microsoft.com/office/drawing/2010/main" val="0"/>
              </a:ext>
            </a:extLst>
          </a:blip>
          <a:srcRect l="12269" r="12269"/>
          <a:stretch>
            <a:fillRect/>
          </a:stretch>
        </p:blipFill>
        <p:spPr bwMode="auto">
          <a:prstGeom prst="rect">
            <a:avLst/>
          </a:prstGeom>
          <a:noFill/>
          <a:ln>
            <a:noFill/>
          </a:ln>
        </p:spPr>
      </p:pic>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228600"/>
            <a:ext cx="812800" cy="812800"/>
          </a:xfrm>
          <a:prstGeom prst="rect">
            <a:avLst/>
          </a:prstGeom>
        </p:spPr>
      </p:pic>
    </p:spTree>
    <p:extLst>
      <p:ext uri="{BB962C8B-B14F-4D97-AF65-F5344CB8AC3E}">
        <p14:creationId xmlns:p14="http://schemas.microsoft.com/office/powerpoint/2010/main" val="666910319"/>
      </p:ext>
    </p:extLst>
  </p:cSld>
  <p:clrMapOvr>
    <a:masterClrMapping/>
  </p:clrMapOvr>
  <p:transition xmlns:p14="http://schemas.microsoft.com/office/powerpoint/2010/main" advTm="1985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8600" y="228600"/>
            <a:ext cx="6400800" cy="1258493"/>
          </a:xfrm>
        </p:spPr>
        <p:txBody>
          <a:bodyPr/>
          <a:lstStyle/>
          <a:p>
            <a:pPr marL="0" indent="0">
              <a:buNone/>
            </a:pPr>
            <a:r>
              <a:rPr lang="en-US" dirty="0" smtClean="0"/>
              <a:t>Research Interest Statement</a:t>
            </a:r>
            <a:endParaRPr lang="en-US" dirty="0"/>
          </a:p>
        </p:txBody>
      </p:sp>
      <p:sp>
        <p:nvSpPr>
          <p:cNvPr id="12" name="Text Placeholder 11"/>
          <p:cNvSpPr>
            <a:spLocks noGrp="1"/>
          </p:cNvSpPr>
          <p:nvPr>
            <p:ph type="body" sz="half" idx="2"/>
          </p:nvPr>
        </p:nvSpPr>
        <p:spPr>
          <a:xfrm>
            <a:off x="228600" y="2133600"/>
            <a:ext cx="4235825" cy="3503720"/>
          </a:xfrm>
        </p:spPr>
        <p:txBody>
          <a:bodyPr>
            <a:normAutofit/>
          </a:bodyPr>
          <a:lstStyle/>
          <a:p>
            <a:r>
              <a:rPr lang="en-US" sz="2000" dirty="0"/>
              <a:t>My research interest focuses on the factors that affect how queer youth function within their educational peer groups.  I will examine how social-networking technologies can be utilized to facilitate the formation of positive social relationships for these marginalized students.</a:t>
            </a:r>
          </a:p>
        </p:txBody>
      </p:sp>
      <p:pic>
        <p:nvPicPr>
          <p:cNvPr id="15" name="Picture 14" descr="ttp://albafigueroa.com/wp-content/uploads/2010/12/stick_figure_drawing_people_leader_400_clr.png"/>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71600"/>
            <a:ext cx="5080000" cy="3810000"/>
          </a:xfrm>
          <a:prstGeom prst="rect">
            <a:avLst/>
          </a:prstGeom>
          <a:noFill/>
          <a:ln>
            <a:noFill/>
          </a:ln>
        </p:spPr>
      </p:pic>
      <p:pic>
        <p:nvPicPr>
          <p:cNvPr id="17" name="Sound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1400" y="5486400"/>
            <a:ext cx="812800" cy="812800"/>
          </a:xfrm>
          <a:prstGeom prst="rect">
            <a:avLst/>
          </a:prstGeom>
        </p:spPr>
      </p:pic>
    </p:spTree>
    <p:extLst>
      <p:ext uri="{BB962C8B-B14F-4D97-AF65-F5344CB8AC3E}">
        <p14:creationId xmlns:p14="http://schemas.microsoft.com/office/powerpoint/2010/main" val="25724521"/>
      </p:ext>
    </p:extLst>
  </p:cSld>
  <p:clrMapOvr>
    <a:masterClrMapping/>
  </p:clrMapOvr>
  <p:transition xmlns:p14="http://schemas.microsoft.com/office/powerpoint/2010/main" advTm="1653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28600"/>
            <a:ext cx="8763000" cy="461665"/>
          </a:xfrm>
          <a:prstGeom prst="rect">
            <a:avLst/>
          </a:prstGeom>
          <a:noFill/>
        </p:spPr>
        <p:txBody>
          <a:bodyPr wrap="square" rtlCol="0">
            <a:spAutoFit/>
          </a:bodyPr>
          <a:lstStyle/>
          <a:p>
            <a:pPr algn="ctr"/>
            <a:r>
              <a:rPr lang="en-US" sz="2400" b="1" dirty="0" smtClean="0"/>
              <a:t>CITATIONS I:</a:t>
            </a:r>
            <a:endParaRPr lang="en-US" sz="2400" b="1" dirty="0"/>
          </a:p>
        </p:txBody>
      </p:sp>
      <p:sp>
        <p:nvSpPr>
          <p:cNvPr id="12" name="TextBox 11"/>
          <p:cNvSpPr txBox="1"/>
          <p:nvPr/>
        </p:nvSpPr>
        <p:spPr>
          <a:xfrm>
            <a:off x="304800" y="762000"/>
            <a:ext cx="8686800" cy="6247866"/>
          </a:xfrm>
          <a:prstGeom prst="rect">
            <a:avLst/>
          </a:prstGeom>
          <a:noFill/>
        </p:spPr>
        <p:txBody>
          <a:bodyPr wrap="square" rtlCol="0">
            <a:spAutoFit/>
          </a:bodyPr>
          <a:lstStyle/>
          <a:p>
            <a:pPr marL="285750" indent="-285750">
              <a:buFont typeface="Arial"/>
              <a:buChar char="•"/>
            </a:pPr>
            <a:r>
              <a:rPr lang="en-US" sz="1600" u="sng" dirty="0">
                <a:hlinkClick r:id="rId4"/>
              </a:rPr>
              <a:t>http://cornellsun.com/files/images/irene-stick-</a:t>
            </a:r>
            <a:r>
              <a:rPr lang="en-US" sz="1600" u="sng" dirty="0" smtClean="0">
                <a:hlinkClick r:id="rId4"/>
              </a:rPr>
              <a:t>figures.preview.jpg</a:t>
            </a:r>
            <a:endParaRPr lang="en-US" sz="1600" dirty="0"/>
          </a:p>
          <a:p>
            <a:pPr marL="285750" indent="-285750">
              <a:buFont typeface="Arial"/>
              <a:buChar char="•"/>
            </a:pPr>
            <a:r>
              <a:rPr lang="en-US" sz="1600" u="sng" dirty="0">
                <a:hlinkClick r:id="rId5"/>
              </a:rPr>
              <a:t>http://leavinglaw.files.wordpress.com/2010/10/stick-figure-</a:t>
            </a:r>
            <a:r>
              <a:rPr lang="en-US" sz="1600" u="sng" dirty="0" smtClean="0">
                <a:hlinkClick r:id="rId5"/>
              </a:rPr>
              <a:t>depressed.jpg</a:t>
            </a:r>
            <a:endParaRPr lang="en-US" sz="1600" dirty="0"/>
          </a:p>
          <a:p>
            <a:pPr marL="285750" indent="-285750">
              <a:buFont typeface="Arial"/>
              <a:buChar char="•"/>
            </a:pPr>
            <a:r>
              <a:rPr lang="en-US" sz="1600" u="sng" dirty="0">
                <a:hlinkClick r:id="rId6"/>
              </a:rPr>
              <a:t>http://www.nassaulibrary.org/centreblog/stick%20figures.gif</a:t>
            </a:r>
            <a:endParaRPr lang="en-US" sz="1600" dirty="0"/>
          </a:p>
          <a:p>
            <a:pPr marL="285750" indent="-285750">
              <a:buFont typeface="Arial"/>
              <a:buChar char="•"/>
            </a:pPr>
            <a:r>
              <a:rPr lang="en-US" sz="1600" u="sng" dirty="0" smtClean="0">
                <a:hlinkClick r:id="rId7"/>
              </a:rPr>
              <a:t>http</a:t>
            </a:r>
            <a:r>
              <a:rPr lang="en-US" sz="1600" u="sng" dirty="0">
                <a:hlinkClick r:id="rId7"/>
              </a:rPr>
              <a:t>://www.ckw.ac.th/ckwschool/freeware/program/school.discovery.com_clipart_/school.discovery.com/clipart/images/stk-fgr5.gif</a:t>
            </a:r>
            <a:endParaRPr lang="en-US" sz="1600" dirty="0"/>
          </a:p>
          <a:p>
            <a:pPr marL="285750" indent="-285750">
              <a:buFont typeface="Arial"/>
              <a:buChar char="•"/>
            </a:pPr>
            <a:r>
              <a:rPr lang="en-US" sz="1600" u="sng" dirty="0" smtClean="0">
                <a:hlinkClick r:id="rId8"/>
              </a:rPr>
              <a:t>http</a:t>
            </a:r>
            <a:r>
              <a:rPr lang="en-US" sz="1600" u="sng" dirty="0">
                <a:hlinkClick r:id="rId8"/>
              </a:rPr>
              <a:t>://www.globalnerdy.com/wordpress/wp-content/uploads/2009/05/breaking-desktop-chain.jpg</a:t>
            </a:r>
            <a:endParaRPr lang="en-US" sz="1600" dirty="0"/>
          </a:p>
          <a:p>
            <a:pPr marL="285750" indent="-285750">
              <a:buFont typeface="Arial"/>
              <a:buChar char="•"/>
            </a:pPr>
            <a:r>
              <a:rPr lang="en-US" sz="1600" u="sng" dirty="0" smtClean="0">
                <a:hlinkClick r:id="rId9"/>
              </a:rPr>
              <a:t>http</a:t>
            </a:r>
            <a:r>
              <a:rPr lang="en-US" sz="1600" u="sng" dirty="0">
                <a:hlinkClick r:id="rId9"/>
              </a:rPr>
              <a:t>://www.toysofanothertime.com/images2/stick%20figure2.JPG</a:t>
            </a:r>
            <a:endParaRPr lang="en-US" sz="1600" dirty="0"/>
          </a:p>
          <a:p>
            <a:pPr marL="285750" indent="-285750">
              <a:buFont typeface="Arial"/>
              <a:buChar char="•"/>
            </a:pPr>
            <a:r>
              <a:rPr lang="en-US" sz="1600" u="sng" dirty="0" smtClean="0">
                <a:hlinkClick r:id="rId10"/>
              </a:rPr>
              <a:t>http</a:t>
            </a:r>
            <a:r>
              <a:rPr lang="en-US" sz="1600" u="sng" dirty="0">
                <a:hlinkClick r:id="rId10"/>
              </a:rPr>
              <a:t>://static.flickr.com/58/153233393_af843cd51f.jpg</a:t>
            </a:r>
            <a:endParaRPr lang="en-US" sz="1600" dirty="0"/>
          </a:p>
          <a:p>
            <a:pPr marL="285750" indent="-285750">
              <a:buFont typeface="Arial"/>
              <a:buChar char="•"/>
            </a:pPr>
            <a:r>
              <a:rPr lang="en-US" sz="1600" u="sng" dirty="0" smtClean="0">
                <a:hlinkClick r:id="rId11"/>
              </a:rPr>
              <a:t>http</a:t>
            </a:r>
            <a:r>
              <a:rPr lang="en-US" sz="1600" u="sng" dirty="0">
                <a:hlinkClick r:id="rId11"/>
              </a:rPr>
              <a:t>://www.playbigonlinemarketing.com/wp-content/uploads/2012/05/stick_figure_presenter_display_400_clr.png</a:t>
            </a:r>
            <a:endParaRPr lang="en-US" sz="1600" dirty="0"/>
          </a:p>
          <a:p>
            <a:pPr marL="285750" indent="-285750">
              <a:buFont typeface="Arial"/>
              <a:buChar char="•"/>
            </a:pPr>
            <a:r>
              <a:rPr lang="en-US" sz="1600" u="sng" dirty="0" smtClean="0">
                <a:hlinkClick r:id="rId12"/>
              </a:rPr>
              <a:t>http</a:t>
            </a:r>
            <a:r>
              <a:rPr lang="en-US" sz="1600" u="sng" dirty="0">
                <a:hlinkClick r:id="rId12"/>
              </a:rPr>
              <a:t>://4.bp.blogspot.com/_XCfuicHRoCE/TCIowC7j__I/AAAAAAAAABw/gV59LDk8Oq8/s1600/br2.jpg</a:t>
            </a:r>
            <a:endParaRPr lang="en-US" sz="1600" dirty="0"/>
          </a:p>
          <a:p>
            <a:pPr marL="285750" indent="-285750">
              <a:buFont typeface="Arial"/>
              <a:buChar char="•"/>
            </a:pPr>
            <a:r>
              <a:rPr lang="en-US" sz="1600" u="sng" dirty="0" smtClean="0">
                <a:hlinkClick r:id="rId13"/>
              </a:rPr>
              <a:t>http</a:t>
            </a:r>
            <a:r>
              <a:rPr lang="en-US" sz="1600" u="sng" dirty="0">
                <a:hlinkClick r:id="rId13"/>
              </a:rPr>
              <a:t>://practicalandrogyny.com/wp-content/uploads/2011/04/transgender_no_entry.png</a:t>
            </a:r>
            <a:endParaRPr lang="en-US" sz="1600" dirty="0"/>
          </a:p>
          <a:p>
            <a:pPr marL="285750" indent="-285750">
              <a:buFont typeface="Arial"/>
              <a:buChar char="•"/>
            </a:pPr>
            <a:r>
              <a:rPr lang="en-US" sz="1600" u="sng" dirty="0" smtClean="0">
                <a:hlinkClick r:id="rId14"/>
              </a:rPr>
              <a:t>http</a:t>
            </a:r>
            <a:r>
              <a:rPr lang="en-US" sz="1600" u="sng" dirty="0">
                <a:hlinkClick r:id="rId14"/>
              </a:rPr>
              <a:t>://1.bp.blogspot.com/--OGRLkcoWaE/TmDs2dANIvI/AAAAAAAADhk/V6eE1BxJ7Cw/s1600/6a00d834520aaa69e20105352c4f3d970c-800wi.jpg</a:t>
            </a:r>
            <a:endParaRPr lang="en-US" sz="1600" dirty="0"/>
          </a:p>
          <a:p>
            <a:pPr marL="285750" indent="-285750">
              <a:buFont typeface="Arial"/>
              <a:buChar char="•"/>
            </a:pPr>
            <a:r>
              <a:rPr lang="en-US" sz="1600" u="sng" dirty="0" smtClean="0">
                <a:hlinkClick r:id="rId15"/>
              </a:rPr>
              <a:t>http</a:t>
            </a:r>
            <a:r>
              <a:rPr lang="en-US" sz="1600" u="sng" dirty="0">
                <a:hlinkClick r:id="rId15"/>
              </a:rPr>
              <a:t>://hearingelmo.files.wordpress.com/2011/05/stick_figure_pic.jpg</a:t>
            </a:r>
            <a:endParaRPr lang="en-US" sz="1600" dirty="0"/>
          </a:p>
          <a:p>
            <a:pPr marL="285750" indent="-285750">
              <a:buFont typeface="Arial"/>
              <a:buChar char="•"/>
            </a:pPr>
            <a:r>
              <a:rPr lang="en-US" sz="1600" u="sng" dirty="0" smtClean="0">
                <a:hlinkClick r:id="rId16"/>
              </a:rPr>
              <a:t>http</a:t>
            </a:r>
            <a:r>
              <a:rPr lang="en-US" sz="1600" u="sng" dirty="0">
                <a:hlinkClick r:id="rId16"/>
              </a:rPr>
              <a:t>://sas.guidespot.com/bundles/guides_9e/assets/widget_cryW_O1cHpCi60Iy4dVpRw.jpg</a:t>
            </a:r>
            <a:endParaRPr lang="en-US" sz="1600" dirty="0"/>
          </a:p>
          <a:p>
            <a:pPr marL="285750" indent="-285750">
              <a:buFont typeface="Arial"/>
              <a:buChar char="•"/>
            </a:pPr>
            <a:r>
              <a:rPr lang="en-US" sz="1600" u="sng" dirty="0" smtClean="0">
                <a:hlinkClick r:id="rId17"/>
              </a:rPr>
              <a:t>http</a:t>
            </a:r>
            <a:r>
              <a:rPr lang="en-US" sz="1600" u="sng" dirty="0">
                <a:hlinkClick r:id="rId17"/>
              </a:rPr>
              <a:t>://garneringchange.files.wordpress.com/2010/01/</a:t>
            </a:r>
            <a:r>
              <a:rPr lang="en-US" sz="1600" u="sng" dirty="0" smtClean="0">
                <a:hlinkClick r:id="rId17"/>
              </a:rPr>
              <a:t>confused.jpg</a:t>
            </a:r>
            <a:endParaRPr lang="en-US" sz="1600" u="sng" dirty="0" smtClean="0"/>
          </a:p>
          <a:p>
            <a:pPr marL="285750" indent="-285750">
              <a:buFont typeface="Arial"/>
              <a:buChar char="•"/>
            </a:pPr>
            <a:r>
              <a:rPr lang="en-US" sz="1600" u="sng" dirty="0">
                <a:hlinkClick r:id="rId18"/>
              </a:rPr>
              <a:t>http://ciphermagazine.com/blog/wp-content/uploads/2011/12/</a:t>
            </a:r>
            <a:r>
              <a:rPr lang="en-US" sz="1600" u="sng" dirty="0" smtClean="0">
                <a:hlinkClick r:id="rId18"/>
              </a:rPr>
              <a:t>LGBT.jpg</a:t>
            </a:r>
            <a:endParaRPr lang="en-US" sz="1600" u="sng" dirty="0" smtClean="0"/>
          </a:p>
          <a:p>
            <a:pPr marL="285750" indent="-285750">
              <a:buFont typeface="Arial"/>
              <a:buChar char="•"/>
            </a:pPr>
            <a:r>
              <a:rPr lang="en-US" sz="1600" u="sng" dirty="0">
                <a:hlinkClick r:id="rId19"/>
              </a:rPr>
              <a:t>http://albafigueroa.com/wp-content/uploads/2010/12/stick_figure_drawing_people_leader_400_clr.png</a:t>
            </a:r>
            <a:endParaRPr lang="en-US" sz="1600" dirty="0"/>
          </a:p>
          <a:p>
            <a:endParaRPr lang="en-US" sz="1600" dirty="0"/>
          </a:p>
          <a:p>
            <a:endParaRPr lang="en-US" sz="1600" dirty="0"/>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065007"/>
      </p:ext>
    </p:extLst>
  </p:cSld>
  <p:clrMapOvr>
    <a:masterClrMapping/>
  </p:clrMapOvr>
  <p:transition xmlns:p14="http://schemas.microsoft.com/office/powerpoint/2010/main" advTm="419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tp://ciphermagazine.com/blog/wp-content/uploads/2011/12/LGBT.jpg"/>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2599373" cy="4487227"/>
          </a:xfrm>
          <a:prstGeom prst="rect">
            <a:avLst/>
          </a:prstGeom>
          <a:noFill/>
          <a:ln>
            <a:noFill/>
          </a:ln>
        </p:spPr>
      </p:pic>
      <p:sp>
        <p:nvSpPr>
          <p:cNvPr id="3" name="TextBox 2"/>
          <p:cNvSpPr txBox="1"/>
          <p:nvPr/>
        </p:nvSpPr>
        <p:spPr>
          <a:xfrm>
            <a:off x="3733800" y="838200"/>
            <a:ext cx="4876800" cy="5078314"/>
          </a:xfrm>
          <a:prstGeom prst="rect">
            <a:avLst/>
          </a:prstGeom>
          <a:noFill/>
        </p:spPr>
        <p:txBody>
          <a:bodyPr wrap="square" rtlCol="0">
            <a:spAutoFit/>
          </a:bodyPr>
          <a:lstStyle/>
          <a:p>
            <a:r>
              <a:rPr lang="en-US" dirty="0" smtClean="0"/>
              <a:t>Meet Sue.</a:t>
            </a:r>
          </a:p>
          <a:p>
            <a:endParaRPr lang="en-US" dirty="0"/>
          </a:p>
          <a:p>
            <a:r>
              <a:rPr lang="en-US" dirty="0" smtClean="0"/>
              <a:t>Sue is an average teenager, with all of the regular teenage struggles and heartaches.</a:t>
            </a:r>
          </a:p>
          <a:p>
            <a:endParaRPr lang="en-US" dirty="0"/>
          </a:p>
          <a:p>
            <a:r>
              <a:rPr lang="en-US" dirty="0" smtClean="0"/>
              <a:t>But Sue has something else to deal with.</a:t>
            </a:r>
          </a:p>
          <a:p>
            <a:endParaRPr lang="en-US" dirty="0"/>
          </a:p>
          <a:p>
            <a:r>
              <a:rPr lang="en-US" dirty="0" smtClean="0"/>
              <a:t>Sue is a transgender person.  That means he was born with female chromosomes and genitalia, but identifies as a male.</a:t>
            </a:r>
          </a:p>
          <a:p>
            <a:endParaRPr lang="en-US" dirty="0"/>
          </a:p>
          <a:p>
            <a:r>
              <a:rPr lang="en-US" dirty="0" smtClean="0"/>
              <a:t>So how does that change Sue’s school experience?</a:t>
            </a:r>
          </a:p>
          <a:p>
            <a:endParaRPr lang="en-US" dirty="0"/>
          </a:p>
          <a:p>
            <a:r>
              <a:rPr lang="en-US" dirty="0" smtClean="0"/>
              <a:t>What factors affect his emotional and academic success?</a:t>
            </a:r>
          </a:p>
          <a:p>
            <a:endParaRPr lang="en-US" dirty="0"/>
          </a:p>
          <a:p>
            <a:r>
              <a:rPr lang="en-US" dirty="0" smtClean="0"/>
              <a:t>Let’s take a look …</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791200"/>
            <a:ext cx="812800" cy="812800"/>
          </a:xfrm>
          <a:prstGeom prst="rect">
            <a:avLst/>
          </a:prstGeom>
        </p:spPr>
      </p:pic>
    </p:spTree>
  </p:cSld>
  <p:clrMapOvr>
    <a:masterClrMapping/>
  </p:clrMapOvr>
  <p:transition xmlns:p14="http://schemas.microsoft.com/office/powerpoint/2010/main" advTm="2250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28600"/>
            <a:ext cx="8763000" cy="461665"/>
          </a:xfrm>
          <a:prstGeom prst="rect">
            <a:avLst/>
          </a:prstGeom>
          <a:noFill/>
        </p:spPr>
        <p:txBody>
          <a:bodyPr wrap="square" rtlCol="0">
            <a:spAutoFit/>
          </a:bodyPr>
          <a:lstStyle/>
          <a:p>
            <a:pPr algn="ctr"/>
            <a:r>
              <a:rPr lang="en-US" sz="2400" b="1" dirty="0" smtClean="0"/>
              <a:t>CITATIONS II:</a:t>
            </a:r>
            <a:endParaRPr lang="en-US" sz="2400" b="1" dirty="0"/>
          </a:p>
        </p:txBody>
      </p:sp>
      <p:sp>
        <p:nvSpPr>
          <p:cNvPr id="12" name="TextBox 11"/>
          <p:cNvSpPr txBox="1"/>
          <p:nvPr/>
        </p:nvSpPr>
        <p:spPr>
          <a:xfrm>
            <a:off x="304800" y="762000"/>
            <a:ext cx="8686800" cy="5016759"/>
          </a:xfrm>
          <a:prstGeom prst="rect">
            <a:avLst/>
          </a:prstGeom>
          <a:noFill/>
        </p:spPr>
        <p:txBody>
          <a:bodyPr wrap="square" rtlCol="0">
            <a:spAutoFit/>
          </a:bodyPr>
          <a:lstStyle/>
          <a:p>
            <a:pPr marL="285750" indent="-285750">
              <a:buFont typeface="Arial"/>
              <a:buChar char="•"/>
            </a:pPr>
            <a:r>
              <a:rPr lang="en-US" sz="1600" u="sng" dirty="0" smtClean="0">
                <a:hlinkClick r:id="rId4"/>
              </a:rPr>
              <a:t>http</a:t>
            </a:r>
            <a:r>
              <a:rPr lang="en-US" sz="1600" u="sng" dirty="0">
                <a:hlinkClick r:id="rId4"/>
              </a:rPr>
              <a:t>://eusoqueriaestudar.files.wordpress.com/2011/06/wdys_stick_figures.jpg</a:t>
            </a:r>
            <a:endParaRPr lang="en-US" sz="1600" dirty="0"/>
          </a:p>
          <a:p>
            <a:pPr marL="285750" indent="-285750">
              <a:buFont typeface="Arial"/>
              <a:buChar char="•"/>
            </a:pPr>
            <a:r>
              <a:rPr lang="en-US" sz="1600" u="sng" dirty="0" smtClean="0">
                <a:hlinkClick r:id="rId5"/>
              </a:rPr>
              <a:t>https</a:t>
            </a:r>
            <a:r>
              <a:rPr lang="en-US" sz="1600" u="sng" dirty="0">
                <a:hlinkClick r:id="rId5"/>
              </a:rPr>
              <a:t>://www.fairviewhs.org/system/photos/58/original/gsa.gif?1327383360</a:t>
            </a:r>
            <a:endParaRPr lang="en-US" sz="1600" dirty="0"/>
          </a:p>
          <a:p>
            <a:pPr marL="285750" indent="-285750">
              <a:buFont typeface="Arial"/>
              <a:buChar char="•"/>
            </a:pPr>
            <a:r>
              <a:rPr lang="en-US" sz="1600" u="sng" dirty="0" smtClean="0">
                <a:hlinkClick r:id="rId6"/>
              </a:rPr>
              <a:t>http</a:t>
            </a:r>
            <a:r>
              <a:rPr lang="en-US" sz="1600" u="sng" dirty="0">
                <a:hlinkClick r:id="rId6"/>
              </a:rPr>
              <a:t>://us.cdn3.123rf.com/168nwm/michaeldb/michaeldb1008/michaeldb100800051/7615737-a-group-of-stick-figure-symbol-people-talk-in-social-media-speech-bubbles.jpg</a:t>
            </a:r>
            <a:endParaRPr lang="en-US" sz="1600" dirty="0"/>
          </a:p>
          <a:p>
            <a:pPr marL="285750" indent="-285750">
              <a:buFont typeface="Arial"/>
              <a:buChar char="•"/>
            </a:pPr>
            <a:r>
              <a:rPr lang="en-US" sz="1600" u="sng" dirty="0" smtClean="0">
                <a:hlinkClick r:id="rId7"/>
              </a:rPr>
              <a:t>http</a:t>
            </a:r>
            <a:r>
              <a:rPr lang="en-US" sz="1600" u="sng" dirty="0">
                <a:hlinkClick r:id="rId7"/>
              </a:rPr>
              <a:t>://us.cdn4.123rf.com/168nwm/michaeldb/michaeldb0905/michaeldb090500001/4950302-gradient-blend-of-diverse-group-of-symbol-people-of-many-colors-hold-their-hands-up-in-a-ring.jpg</a:t>
            </a:r>
            <a:endParaRPr lang="en-US" sz="1600" dirty="0"/>
          </a:p>
          <a:p>
            <a:pPr marL="285750" indent="-285750">
              <a:buFont typeface="Arial"/>
              <a:buChar char="•"/>
            </a:pPr>
            <a:r>
              <a:rPr lang="en-US" sz="1600" u="sng" dirty="0" smtClean="0">
                <a:hlinkClick r:id="rId8"/>
              </a:rPr>
              <a:t>http</a:t>
            </a:r>
            <a:r>
              <a:rPr lang="en-US" sz="1600" u="sng" dirty="0">
                <a:hlinkClick r:id="rId8"/>
              </a:rPr>
              <a:t>://us.cdn4.123rf.com/168nwm/michaeldb/michaeldb1011/michaeldb101100022/8220606-a-team-or-company-of-3d-stick-figure-symbol-people-connect-in-nodes-of-a-business-network-drawn-on-l.jpg</a:t>
            </a:r>
            <a:endParaRPr lang="en-US" sz="1600" dirty="0"/>
          </a:p>
          <a:p>
            <a:pPr marL="285750" indent="-285750">
              <a:buFont typeface="Arial"/>
              <a:buChar char="•"/>
            </a:pPr>
            <a:r>
              <a:rPr lang="en-US" sz="1600" u="sng" dirty="0" smtClean="0">
                <a:hlinkClick r:id="rId9"/>
              </a:rPr>
              <a:t>http</a:t>
            </a:r>
            <a:r>
              <a:rPr lang="en-US" sz="1600" u="sng" dirty="0">
                <a:hlinkClick r:id="rId9"/>
              </a:rPr>
              <a:t>://visionhelp.files.wordpress.com/2011/01/stick_figure_working_laptop_desk.gif</a:t>
            </a:r>
            <a:endParaRPr lang="en-US" sz="1600" dirty="0"/>
          </a:p>
          <a:p>
            <a:pPr marL="285750" indent="-285750">
              <a:buFont typeface="Arial"/>
              <a:buChar char="•"/>
            </a:pPr>
            <a:r>
              <a:rPr lang="en-US" sz="1600" u="sng" dirty="0" smtClean="0">
                <a:hlinkClick r:id="rId10"/>
              </a:rPr>
              <a:t>http</a:t>
            </a:r>
            <a:r>
              <a:rPr lang="en-US" sz="1600" u="sng" dirty="0">
                <a:hlinkClick r:id="rId10"/>
              </a:rPr>
              <a:t>://www.yalealumnimagazine.com/blog/wp-content/uploads/2011/02/Screen-shot-2011-02-24-at-10.38.34-AM.png</a:t>
            </a:r>
            <a:endParaRPr lang="en-US" sz="1600" dirty="0"/>
          </a:p>
          <a:p>
            <a:pPr marL="285750" indent="-285750">
              <a:buFont typeface="Arial"/>
              <a:buChar char="•"/>
            </a:pPr>
            <a:r>
              <a:rPr lang="en-US" sz="1600" u="sng" dirty="0" smtClean="0">
                <a:hlinkClick r:id="rId11"/>
              </a:rPr>
              <a:t>http</a:t>
            </a:r>
            <a:r>
              <a:rPr lang="en-US" sz="1600" u="sng" dirty="0">
                <a:hlinkClick r:id="rId11"/>
              </a:rPr>
              <a:t>://www.schoollibraryjournal.com/articles/images/SLJ/20090817/aclu.jpg</a:t>
            </a:r>
            <a:endParaRPr lang="en-US" sz="1600" dirty="0"/>
          </a:p>
          <a:p>
            <a:pPr marL="285750" indent="-285750">
              <a:buFont typeface="Arial"/>
              <a:buChar char="•"/>
            </a:pPr>
            <a:r>
              <a:rPr lang="en-US" sz="1600" u="sng" dirty="0" smtClean="0">
                <a:hlinkClick r:id="rId12"/>
              </a:rPr>
              <a:t>http</a:t>
            </a:r>
            <a:r>
              <a:rPr lang="en-US" sz="1600" u="sng" dirty="0">
                <a:hlinkClick r:id="rId12"/>
              </a:rPr>
              <a:t>://nursingcrib.com/wp-content/uploads/online-learning.jpg?9d7bd4</a:t>
            </a:r>
            <a:endParaRPr lang="en-US" sz="1600" dirty="0"/>
          </a:p>
          <a:p>
            <a:pPr marL="285750" indent="-285750">
              <a:buFont typeface="Arial"/>
              <a:buChar char="•"/>
            </a:pPr>
            <a:r>
              <a:rPr lang="en-US" sz="1600" u="sng" dirty="0" smtClean="0">
                <a:hlinkClick r:id="rId13"/>
              </a:rPr>
              <a:t>http</a:t>
            </a:r>
            <a:r>
              <a:rPr lang="en-US" sz="1600" u="sng" dirty="0">
                <a:hlinkClick r:id="rId13"/>
              </a:rPr>
              <a:t>://reactimg.com/images/14.jpg</a:t>
            </a:r>
            <a:endParaRPr lang="en-US" sz="1600" dirty="0"/>
          </a:p>
          <a:p>
            <a:pPr marL="285750" indent="-285750">
              <a:buFont typeface="Arial"/>
              <a:buChar char="•"/>
            </a:pPr>
            <a:r>
              <a:rPr lang="en-US" sz="1600" u="sng" dirty="0" smtClean="0">
                <a:hlinkClick r:id="rId14"/>
              </a:rPr>
              <a:t>http</a:t>
            </a:r>
            <a:r>
              <a:rPr lang="en-US" sz="1600" u="sng" dirty="0">
                <a:hlinkClick r:id="rId14"/>
              </a:rPr>
              <a:t>://l.thumbs.canstockphoto.com/canstock3524097.jpg</a:t>
            </a:r>
            <a:endParaRPr lang="en-US" sz="1600" dirty="0"/>
          </a:p>
          <a:p>
            <a:pPr marL="285750" indent="-285750">
              <a:buFont typeface="Arial"/>
              <a:buChar char="•"/>
            </a:pPr>
            <a:r>
              <a:rPr lang="en-US" sz="1600" u="sng" dirty="0" smtClean="0">
                <a:hlinkClick r:id="rId15"/>
              </a:rPr>
              <a:t>http</a:t>
            </a:r>
            <a:r>
              <a:rPr lang="en-US" sz="1600" u="sng" dirty="0">
                <a:hlinkClick r:id="rId15"/>
              </a:rPr>
              <a:t>://www.prayerthoughts.com/prayerthoughts/Spiritual_Warfare/images/pt387_global_stick_figure_europe_africa_asia_400_wht%20copy-300.</a:t>
            </a:r>
            <a:r>
              <a:rPr lang="en-US" sz="1600" u="sng" dirty="0" smtClean="0">
                <a:hlinkClick r:id="rId15"/>
              </a:rPr>
              <a:t>png</a:t>
            </a:r>
            <a:endParaRPr lang="en-US" sz="16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78307660"/>
      </p:ext>
    </p:extLst>
  </p:cSld>
  <p:clrMapOvr>
    <a:masterClrMapping/>
  </p:clrMapOvr>
  <p:transition xmlns:p14="http://schemas.microsoft.com/office/powerpoint/2010/main" advTm="435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962400"/>
            <a:ext cx="8686800" cy="1754327"/>
          </a:xfrm>
          <a:prstGeom prst="rect">
            <a:avLst/>
          </a:prstGeom>
          <a:noFill/>
        </p:spPr>
        <p:txBody>
          <a:bodyPr wrap="square" rtlCol="0">
            <a:spAutoFit/>
          </a:bodyPr>
          <a:lstStyle/>
          <a:p>
            <a:r>
              <a:rPr lang="en-US" dirty="0" smtClean="0"/>
              <a:t>Most high school students fit into “traditional gender roles”.  This means they look like what society thinks a “girl” or “boy” should look like.</a:t>
            </a:r>
          </a:p>
          <a:p>
            <a:endParaRPr lang="en-US" dirty="0"/>
          </a:p>
          <a:p>
            <a:r>
              <a:rPr lang="en-US" dirty="0" smtClean="0"/>
              <a:t>They are easily identified by their physical characteristics and this makes people around them feel at-ease and comfortable.</a:t>
            </a:r>
          </a:p>
          <a:p>
            <a:endParaRPr lang="en-US" dirty="0"/>
          </a:p>
        </p:txBody>
      </p:sp>
      <p:pic>
        <p:nvPicPr>
          <p:cNvPr id="4" name="Picture 3" descr="ttp://cornellsun.com/files/images/irene-stick-figures.preview.jpg"/>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33400"/>
            <a:ext cx="5486400" cy="3256915"/>
          </a:xfrm>
          <a:prstGeom prst="rect">
            <a:avLst/>
          </a:prstGeom>
          <a:noFill/>
          <a:ln>
            <a:noFill/>
          </a:ln>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867400"/>
            <a:ext cx="812800" cy="812800"/>
          </a:xfrm>
          <a:prstGeom prst="rect">
            <a:avLst/>
          </a:prstGeom>
        </p:spPr>
      </p:pic>
    </p:spTree>
    <p:extLst>
      <p:ext uri="{BB962C8B-B14F-4D97-AF65-F5344CB8AC3E}">
        <p14:creationId xmlns:p14="http://schemas.microsoft.com/office/powerpoint/2010/main" val="2451102921"/>
      </p:ext>
    </p:extLst>
  </p:cSld>
  <p:clrMapOvr>
    <a:masterClrMapping/>
  </p:clrMapOvr>
  <p:transition xmlns:p14="http://schemas.microsoft.com/office/powerpoint/2010/main" advTm="1306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724400"/>
            <a:ext cx="8686800" cy="2308324"/>
          </a:xfrm>
          <a:prstGeom prst="rect">
            <a:avLst/>
          </a:prstGeom>
          <a:noFill/>
        </p:spPr>
        <p:txBody>
          <a:bodyPr wrap="square" rtlCol="0">
            <a:spAutoFit/>
          </a:bodyPr>
          <a:lstStyle/>
          <a:p>
            <a:r>
              <a:rPr lang="en-US" dirty="0" smtClean="0"/>
              <a:t>But Sue doesn’t fit the gender binary of “boy” or “girl”.  He can’t be easily identified as one sex or the other.</a:t>
            </a:r>
          </a:p>
          <a:p>
            <a:endParaRPr lang="en-US" dirty="0"/>
          </a:p>
          <a:p>
            <a:r>
              <a:rPr lang="en-US" dirty="0" smtClean="0"/>
              <a:t>Other students commonly isolate, tease, and even physically intimidate or bully students who they think are lesbian, gay, bisexual, transgender or queer (LGBTQ).</a:t>
            </a:r>
          </a:p>
          <a:p>
            <a:endParaRPr lang="en-US" dirty="0"/>
          </a:p>
          <a:p>
            <a:r>
              <a:rPr lang="en-US" dirty="0" smtClean="0"/>
              <a:t>This can feel like social and emotional “death” for the LGBTQ person.</a:t>
            </a:r>
          </a:p>
          <a:p>
            <a:endParaRPr lang="en-US" dirty="0"/>
          </a:p>
        </p:txBody>
      </p:sp>
      <p:pic>
        <p:nvPicPr>
          <p:cNvPr id="5" name="Picture 4" descr="ttp://www.nassaulibrary.org/centreblog/stick%20figures.gif"/>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28600"/>
            <a:ext cx="5486400" cy="4114800"/>
          </a:xfrm>
          <a:prstGeom prst="rect">
            <a:avLst/>
          </a:prstGeom>
          <a:noFill/>
          <a:ln>
            <a:noFill/>
          </a:ln>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2590800"/>
            <a:ext cx="812800" cy="812800"/>
          </a:xfrm>
          <a:prstGeom prst="rect">
            <a:avLst/>
          </a:prstGeom>
        </p:spPr>
      </p:pic>
    </p:spTree>
    <p:extLst>
      <p:ext uri="{BB962C8B-B14F-4D97-AF65-F5344CB8AC3E}">
        <p14:creationId xmlns:p14="http://schemas.microsoft.com/office/powerpoint/2010/main" val="2152069825"/>
      </p:ext>
    </p:extLst>
  </p:cSld>
  <p:clrMapOvr>
    <a:masterClrMapping/>
  </p:clrMapOvr>
  <p:transition xmlns:p14="http://schemas.microsoft.com/office/powerpoint/2010/main" advTm="2228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724400"/>
            <a:ext cx="8686800" cy="2031325"/>
          </a:xfrm>
          <a:prstGeom prst="rect">
            <a:avLst/>
          </a:prstGeom>
          <a:noFill/>
        </p:spPr>
        <p:txBody>
          <a:bodyPr wrap="square" rtlCol="0">
            <a:spAutoFit/>
          </a:bodyPr>
          <a:lstStyle/>
          <a:p>
            <a:r>
              <a:rPr lang="en-US" dirty="0" smtClean="0"/>
              <a:t>LGBTQ teens often feel as though they’re drowning in their own reality …</a:t>
            </a:r>
          </a:p>
          <a:p>
            <a:endParaRPr lang="en-US" dirty="0"/>
          </a:p>
          <a:p>
            <a:r>
              <a:rPr lang="en-US" dirty="0" smtClean="0"/>
              <a:t>Trying desperately to form connections with peers, find acceptance at home and in their communities … even within themselves.</a:t>
            </a:r>
          </a:p>
          <a:p>
            <a:endParaRPr lang="en-US" dirty="0"/>
          </a:p>
          <a:p>
            <a:r>
              <a:rPr lang="en-US" dirty="0" smtClean="0"/>
              <a:t>And, on top of all of that, they must find a way to succeed academically.</a:t>
            </a:r>
          </a:p>
          <a:p>
            <a:endParaRPr lang="en-US" dirty="0"/>
          </a:p>
        </p:txBody>
      </p:sp>
      <p:pic>
        <p:nvPicPr>
          <p:cNvPr id="4" name="Picture 3" descr="ttp://static.flickr.com/58/153233393_af843cd51f.jpg"/>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04800"/>
            <a:ext cx="5486400" cy="3686810"/>
          </a:xfrm>
          <a:prstGeom prst="rect">
            <a:avLst/>
          </a:prstGeom>
          <a:noFill/>
          <a:ln>
            <a:noFill/>
          </a:ln>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2743200"/>
            <a:ext cx="812800" cy="812800"/>
          </a:xfrm>
          <a:prstGeom prst="rect">
            <a:avLst/>
          </a:prstGeom>
        </p:spPr>
      </p:pic>
    </p:spTree>
    <p:extLst>
      <p:ext uri="{BB962C8B-B14F-4D97-AF65-F5344CB8AC3E}">
        <p14:creationId xmlns:p14="http://schemas.microsoft.com/office/powerpoint/2010/main" val="2948994395"/>
      </p:ext>
    </p:extLst>
  </p:cSld>
  <p:clrMapOvr>
    <a:masterClrMapping/>
  </p:clrMapOvr>
  <p:transition xmlns:p14="http://schemas.microsoft.com/office/powerpoint/2010/main" advTm="1524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tp://www.ckw.ac.th/ckwschool/freeware/program/school.discovery.com_clipart_/school.discovery.com/clipart/images/stk-fgr5.gif"/>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3400"/>
            <a:ext cx="2819400" cy="5334000"/>
          </a:xfrm>
          <a:prstGeom prst="rect">
            <a:avLst/>
          </a:prstGeom>
          <a:noFill/>
          <a:ln>
            <a:noFill/>
          </a:ln>
        </p:spPr>
      </p:pic>
      <p:sp>
        <p:nvSpPr>
          <p:cNvPr id="6" name="Text Placeholder 5"/>
          <p:cNvSpPr>
            <a:spLocks noGrp="1"/>
          </p:cNvSpPr>
          <p:nvPr>
            <p:ph type="body" sz="quarter" idx="11"/>
          </p:nvPr>
        </p:nvSpPr>
        <p:spPr>
          <a:xfrm>
            <a:off x="3733800" y="228600"/>
            <a:ext cx="5029200" cy="6629400"/>
          </a:xfrm>
        </p:spPr>
        <p:txBody>
          <a:bodyPr/>
          <a:lstStyle/>
          <a:p>
            <a:r>
              <a:rPr lang="en-US" dirty="0" smtClean="0"/>
              <a:t>But Sue, like many of his LGBTQ peers, finds it difficult to participate in class.</a:t>
            </a:r>
          </a:p>
          <a:p>
            <a:endParaRPr lang="en-US" dirty="0"/>
          </a:p>
          <a:p>
            <a:r>
              <a:rPr lang="en-US" dirty="0" smtClean="0"/>
              <a:t>When he does, fellow students often tease him.</a:t>
            </a:r>
          </a:p>
          <a:p>
            <a:endParaRPr lang="en-US" dirty="0"/>
          </a:p>
          <a:p>
            <a:r>
              <a:rPr lang="en-US" dirty="0" smtClean="0"/>
              <a:t>Even some of his teachers seems to treat him differently, as if they doesn’t understand who Sue is or why he “chooses” to dress like a boy.</a:t>
            </a:r>
          </a:p>
          <a:p>
            <a:endParaRPr lang="en-US" dirty="0"/>
          </a:p>
          <a:p>
            <a:r>
              <a:rPr lang="en-US" dirty="0" smtClean="0"/>
              <a:t>Why would any teenager intentionally look different, act different, and BE different?</a:t>
            </a:r>
          </a:p>
          <a:p>
            <a:endParaRPr lang="en-US" dirty="0"/>
          </a:p>
          <a:p>
            <a:r>
              <a:rPr lang="en-US" dirty="0" smtClean="0"/>
              <a:t>Herein lies the problem.  Sue is being Sue.  Sue was born in a female body, but isn’t a female.</a:t>
            </a:r>
          </a:p>
          <a:p>
            <a:endParaRPr lang="en-US" dirty="0"/>
          </a:p>
          <a:p>
            <a:r>
              <a:rPr lang="en-US" dirty="0" smtClean="0"/>
              <a:t>So he’s stuck in a world that often doesn’t accept or respect him.  </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5867400"/>
            <a:ext cx="812800" cy="812800"/>
          </a:xfrm>
          <a:prstGeom prst="rect">
            <a:avLst/>
          </a:prstGeom>
        </p:spPr>
      </p:pic>
    </p:spTree>
    <p:extLst>
      <p:ext uri="{BB962C8B-B14F-4D97-AF65-F5344CB8AC3E}">
        <p14:creationId xmlns:p14="http://schemas.microsoft.com/office/powerpoint/2010/main" val="1617187429"/>
      </p:ext>
    </p:extLst>
  </p:cSld>
  <p:clrMapOvr>
    <a:masterClrMapping/>
  </p:clrMapOvr>
  <p:transition xmlns:p14="http://schemas.microsoft.com/office/powerpoint/2010/main" advTm="3153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52400" y="2971800"/>
            <a:ext cx="8839200" cy="3886200"/>
          </a:xfrm>
        </p:spPr>
        <p:txBody>
          <a:bodyPr/>
          <a:lstStyle/>
          <a:p>
            <a:r>
              <a:rPr lang="en-US" dirty="0" smtClean="0"/>
              <a:t>Many teachers think that treating “everyone the same” is the answer.</a:t>
            </a:r>
          </a:p>
          <a:p>
            <a:endParaRPr lang="en-US" dirty="0"/>
          </a:p>
          <a:p>
            <a:r>
              <a:rPr lang="en-US" dirty="0" smtClean="0"/>
              <a:t>But equal treatment does not mean equitable treatment.</a:t>
            </a:r>
          </a:p>
          <a:p>
            <a:endParaRPr lang="en-US" dirty="0"/>
          </a:p>
          <a:p>
            <a:r>
              <a:rPr lang="en-US" dirty="0" smtClean="0"/>
              <a:t>Sue doesn’t “fit the mold” of the traditional student.  He has a unique set of emotional and academic needs.</a:t>
            </a:r>
          </a:p>
          <a:p>
            <a:endParaRPr lang="en-US" dirty="0"/>
          </a:p>
          <a:p>
            <a:r>
              <a:rPr lang="en-US" dirty="0" smtClean="0"/>
              <a:t>And if the teachers aren’t comfortable with the gender expression or sexual orientation of an LGBTQ student, the student feels that disconnect.  It becomes just one more awkward and strained relationship to work past.</a:t>
            </a:r>
            <a:endParaRPr lang="en-US" dirty="0"/>
          </a:p>
        </p:txBody>
      </p:sp>
      <p:pic>
        <p:nvPicPr>
          <p:cNvPr id="5" name="Picture 4" descr="ttp://www.playbigonlinemarketing.com/wp-content/uploads/2012/05/stick_figure_presenter_display_400_clr.png"/>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28600"/>
            <a:ext cx="5080000" cy="3488055"/>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2133600"/>
            <a:ext cx="812800" cy="812800"/>
          </a:xfrm>
          <a:prstGeom prst="rect">
            <a:avLst/>
          </a:prstGeom>
        </p:spPr>
      </p:pic>
    </p:spTree>
    <p:extLst>
      <p:ext uri="{BB962C8B-B14F-4D97-AF65-F5344CB8AC3E}">
        <p14:creationId xmlns:p14="http://schemas.microsoft.com/office/powerpoint/2010/main" val="1325229293"/>
      </p:ext>
    </p:extLst>
  </p:cSld>
  <p:clrMapOvr>
    <a:masterClrMapping/>
  </p:clrMapOvr>
  <p:transition xmlns:p14="http://schemas.microsoft.com/office/powerpoint/2010/main" advTm="2430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733800" y="228600"/>
            <a:ext cx="5029200" cy="6629400"/>
          </a:xfrm>
        </p:spPr>
        <p:txBody>
          <a:bodyPr/>
          <a:lstStyle/>
          <a:p>
            <a:r>
              <a:rPr lang="en-US" dirty="0" smtClean="0"/>
              <a:t>This inevitably leads to frustration …</a:t>
            </a:r>
          </a:p>
          <a:p>
            <a:endParaRPr lang="en-US" dirty="0"/>
          </a:p>
          <a:p>
            <a:r>
              <a:rPr lang="en-US" dirty="0" smtClean="0"/>
              <a:t>Hopelessness ….</a:t>
            </a:r>
          </a:p>
          <a:p>
            <a:endParaRPr lang="en-US" dirty="0"/>
          </a:p>
          <a:p>
            <a:r>
              <a:rPr lang="en-US" dirty="0" smtClean="0"/>
              <a:t>Isolation …</a:t>
            </a:r>
          </a:p>
          <a:p>
            <a:endParaRPr lang="en-US" dirty="0"/>
          </a:p>
          <a:p>
            <a:r>
              <a:rPr lang="en-US" dirty="0" smtClean="0"/>
              <a:t>Fear …</a:t>
            </a:r>
          </a:p>
          <a:p>
            <a:endParaRPr lang="en-US" dirty="0"/>
          </a:p>
          <a:p>
            <a:r>
              <a:rPr lang="en-US" dirty="0" smtClean="0"/>
              <a:t>And often problematic substance use and suicidal ideations.</a:t>
            </a:r>
          </a:p>
          <a:p>
            <a:endParaRPr lang="en-US" dirty="0"/>
          </a:p>
          <a:p>
            <a:r>
              <a:rPr lang="en-US" dirty="0" smtClean="0"/>
              <a:t>And worst of all, very little support exists for these students.  Teachers label them as “bad kids” or “intentional non-learners” because the marginalized students appear uncooperative and non-participatory.</a:t>
            </a:r>
          </a:p>
          <a:p>
            <a:endParaRPr lang="en-US" dirty="0"/>
          </a:p>
          <a:p>
            <a:endParaRPr lang="en-US" dirty="0" smtClean="0"/>
          </a:p>
        </p:txBody>
      </p:sp>
      <p:pic>
        <p:nvPicPr>
          <p:cNvPr id="5" name="Picture 4" descr="ttp://www.toysofanothertime.com/images2/stick%20figure2.JPG"/>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3352800" cy="64516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812800" cy="812800"/>
          </a:xfrm>
          <a:prstGeom prst="rect">
            <a:avLst/>
          </a:prstGeom>
        </p:spPr>
      </p:pic>
    </p:spTree>
    <p:extLst>
      <p:ext uri="{BB962C8B-B14F-4D97-AF65-F5344CB8AC3E}">
        <p14:creationId xmlns:p14="http://schemas.microsoft.com/office/powerpoint/2010/main" val="227411473"/>
      </p:ext>
    </p:extLst>
  </p:cSld>
  <p:clrMapOvr>
    <a:masterClrMapping/>
  </p:clrMapOvr>
  <p:transition xmlns:p14="http://schemas.microsoft.com/office/powerpoint/2010/main" advTm="2083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04800" y="3200400"/>
            <a:ext cx="8610600" cy="3657600"/>
          </a:xfrm>
        </p:spPr>
        <p:txBody>
          <a:bodyPr/>
          <a:lstStyle/>
          <a:p>
            <a:r>
              <a:rPr lang="en-US" dirty="0" smtClean="0"/>
              <a:t>So Sue does what many LGBTQ students resort to …</a:t>
            </a:r>
          </a:p>
          <a:p>
            <a:endParaRPr lang="en-US" dirty="0"/>
          </a:p>
          <a:p>
            <a:r>
              <a:rPr lang="en-US" dirty="0" smtClean="0"/>
              <a:t>He runs away.  He avoids school.  He neglects homework and studying.  And he suffers academically.</a:t>
            </a:r>
          </a:p>
          <a:p>
            <a:endParaRPr lang="en-US" dirty="0"/>
          </a:p>
          <a:p>
            <a:r>
              <a:rPr lang="en-US" dirty="0" smtClean="0"/>
              <a:t>And this is all due to his inability to fit the strict social expectations that society has established.  </a:t>
            </a:r>
          </a:p>
          <a:p>
            <a:endParaRPr lang="en-US" dirty="0"/>
          </a:p>
          <a:p>
            <a:r>
              <a:rPr lang="en-US" dirty="0" smtClean="0"/>
              <a:t>So what can he do? How can he find a group of peers like him?  Members of HIS community that can relate to his struggles and share his pain.</a:t>
            </a:r>
            <a:endParaRPr lang="en-US" dirty="0"/>
          </a:p>
        </p:txBody>
      </p:sp>
      <p:pic>
        <p:nvPicPr>
          <p:cNvPr id="4" name="Picture 3" descr="ttp://www.globalnerdy.com/wordpress/wp-content/uploads/2009/05/breaking-desktop-chain.jpg"/>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04800"/>
            <a:ext cx="4114800" cy="27432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2133600"/>
            <a:ext cx="812800" cy="812800"/>
          </a:xfrm>
          <a:prstGeom prst="rect">
            <a:avLst/>
          </a:prstGeom>
        </p:spPr>
      </p:pic>
    </p:spTree>
    <p:extLst>
      <p:ext uri="{BB962C8B-B14F-4D97-AF65-F5344CB8AC3E}">
        <p14:creationId xmlns:p14="http://schemas.microsoft.com/office/powerpoint/2010/main" val="2786962054"/>
      </p:ext>
    </p:extLst>
  </p:cSld>
  <p:clrMapOvr>
    <a:masterClrMapping/>
  </p:clrMapOvr>
  <p:transition xmlns:p14="http://schemas.microsoft.com/office/powerpoint/2010/main" advTm="2515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1626</Words>
  <Application>Microsoft Macintosh PowerPoint</Application>
  <PresentationFormat>On-screen Show (4:3)</PresentationFormat>
  <Paragraphs>142</Paragraphs>
  <Slides>20</Slides>
  <Notes>10</Notes>
  <HiddenSlides>0</HiddenSlides>
  <MMClips>20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Classic Photo Album</vt:lpstr>
      <vt:lpstr>Slipstream</vt:lpstr>
      <vt:lpstr>Community-Building for LGBTQ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Interest Statement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2012-08-11T01:49:20Z</dcterms:modified>
</cp:coreProperties>
</file>